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57" r:id="rId4"/>
    <p:sldId id="258" r:id="rId5"/>
    <p:sldId id="259" r:id="rId6"/>
    <p:sldId id="260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0DF"/>
    <a:srgbClr val="FFFFFF"/>
    <a:srgbClr val="000000"/>
    <a:srgbClr val="4C0406"/>
    <a:srgbClr val="790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32" autoAdjust="0"/>
  </p:normalViewPr>
  <p:slideViewPr>
    <p:cSldViewPr snapToGrid="0" snapToObjects="1">
      <p:cViewPr>
        <p:scale>
          <a:sx n="50" d="100"/>
          <a:sy n="50" d="100"/>
        </p:scale>
        <p:origin x="1522" y="52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87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6,600+ Guitar Shop Stock Photos, Pictures &amp; Royalty-Free Images - iStock |  Old guitar shop, Guitar shop window, Guitar shop wall">
            <a:extLst>
              <a:ext uri="{FF2B5EF4-FFF2-40B4-BE49-F238E27FC236}">
                <a16:creationId xmlns:a16="http://schemas.microsoft.com/office/drawing/2014/main" id="{F4617A2A-AE3B-4122-97E9-D19130A65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4630399" cy="82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0"/>
          <p:cNvSpPr/>
          <p:nvPr/>
        </p:nvSpPr>
        <p:spPr>
          <a:xfrm>
            <a:off x="-1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ru-BY" dirty="0"/>
          </a:p>
        </p:txBody>
      </p:sp>
      <p:sp>
        <p:nvSpPr>
          <p:cNvPr id="5" name="Text 1"/>
          <p:cNvSpPr/>
          <p:nvPr/>
        </p:nvSpPr>
        <p:spPr>
          <a:xfrm>
            <a:off x="10555143" y="7134939"/>
            <a:ext cx="3635419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ru-RU" sz="2400" b="1" dirty="0" err="1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</a:rPr>
              <a:t>Пшенко</a:t>
            </a:r>
            <a:r>
              <a:rPr lang="ru-RU" sz="2400" b="1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</a:rPr>
              <a:t> Артем, ФИТ 3-4</a:t>
            </a:r>
            <a:endParaRPr lang="en-US" sz="2400" b="1" dirty="0"/>
          </a:p>
        </p:txBody>
      </p:sp>
      <p:sp>
        <p:nvSpPr>
          <p:cNvPr id="6" name="Text 2"/>
          <p:cNvSpPr/>
          <p:nvPr/>
        </p:nvSpPr>
        <p:spPr>
          <a:xfrm>
            <a:off x="6238319" y="2968715"/>
            <a:ext cx="7477601" cy="19507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Мы – </a:t>
            </a:r>
            <a:r>
              <a:rPr lang="ru-RU" sz="3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компания по продаже </a:t>
            </a:r>
            <a:r>
              <a:rPr lang="en-US" sz="3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профессиональных музыкальных инструментов</a:t>
            </a:r>
            <a:r>
              <a:rPr lang="ru-RU" sz="3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На рынке с </a:t>
            </a:r>
            <a:r>
              <a:rPr lang="ru-RU" sz="3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2001</a:t>
            </a:r>
            <a:r>
              <a:rPr lang="ru-RU" sz="3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года</a:t>
            </a:r>
            <a:r>
              <a:rPr lang="en-US" sz="3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r>
              <a:rPr lang="ru-RU" sz="3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3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Отличаемся высоким качеством продукции и широким ассортиментом товаров.</a:t>
            </a:r>
            <a:r>
              <a:rPr lang="ru-RU" sz="3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Компания насчитывает более </a:t>
            </a:r>
            <a:r>
              <a:rPr lang="ru-RU" sz="3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20 </a:t>
            </a:r>
            <a:r>
              <a:rPr lang="ru-RU" sz="3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магазинов по всей стране.</a:t>
            </a:r>
            <a:endParaRPr lang="en-US" sz="3600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BF792282-8262-4FB1-8F5C-F0EBC6ED87E1}"/>
              </a:ext>
            </a:extLst>
          </p:cNvPr>
          <p:cNvSpPr/>
          <p:nvPr/>
        </p:nvSpPr>
        <p:spPr>
          <a:xfrm>
            <a:off x="6238319" y="2006202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8000" b="1" dirty="0" err="1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</a:rPr>
              <a:t>MusicBox</a:t>
            </a:r>
            <a:endParaRPr lang="en-US" sz="80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E06933-0BEB-4B5C-9EF7-389ED3567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3" y="655589"/>
            <a:ext cx="6924675" cy="59822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94D23890-FE97-4ED9-8DCB-4BDFD35BE256}"/>
              </a:ext>
            </a:extLst>
          </p:cNvPr>
          <p:cNvGrpSpPr/>
          <p:nvPr/>
        </p:nvGrpSpPr>
        <p:grpSpPr>
          <a:xfrm>
            <a:off x="1704622" y="1057201"/>
            <a:ext cx="11729065" cy="5936246"/>
            <a:chOff x="1704623" y="1330732"/>
            <a:chExt cx="11729065" cy="5936246"/>
          </a:xfrm>
        </p:grpSpPr>
        <p:sp>
          <p:nvSpPr>
            <p:cNvPr id="4" name="Text 1"/>
            <p:cNvSpPr/>
            <p:nvPr/>
          </p:nvSpPr>
          <p:spPr>
            <a:xfrm>
              <a:off x="1704623" y="1330732"/>
              <a:ext cx="11729065" cy="1388745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5468"/>
                </a:lnSpc>
                <a:buNone/>
              </a:pPr>
              <a:r>
                <a:rPr lang="ru-RU" sz="8000" b="1" dirty="0">
                  <a:solidFill>
                    <a:srgbClr val="FFFFFF"/>
                  </a:solidFill>
                </a:rPr>
                <a:t>Информация о </a:t>
              </a:r>
              <a:r>
                <a:rPr lang="en-US" sz="8000" b="1" dirty="0" err="1">
                  <a:solidFill>
                    <a:srgbClr val="FFFFFF"/>
                  </a:solidFill>
                </a:rPr>
                <a:t>MusicBox</a:t>
              </a:r>
              <a:endParaRPr lang="en-US" sz="8000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2624376" y="3059549"/>
              <a:ext cx="4524137" cy="66651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5249"/>
                </a:lnSpc>
                <a:buNone/>
              </a:pPr>
              <a:r>
                <a:rPr lang="en-US" sz="7200" b="1" dirty="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24/7</a:t>
              </a:r>
              <a:endParaRPr lang="en-US" sz="72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2624376" y="4003715"/>
              <a:ext cx="4524137" cy="69437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ctr">
                <a:lnSpc>
                  <a:spcPts val="2734"/>
                </a:lnSpc>
                <a:buNone/>
              </a:pPr>
              <a:r>
                <a:rPr lang="en-US" sz="3600" dirty="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Круглосуточное обслуживание</a:t>
              </a:r>
              <a:endParaRPr lang="en-US" sz="36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7955539" y="3059549"/>
              <a:ext cx="4524256" cy="66651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5249"/>
                </a:lnSpc>
                <a:buNone/>
              </a:pPr>
              <a:r>
                <a:rPr lang="en-US" sz="7200" b="1" dirty="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98%</a:t>
              </a:r>
              <a:endParaRPr lang="en-US" sz="72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7481767" y="4003715"/>
              <a:ext cx="5088339" cy="69437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ctr">
                <a:lnSpc>
                  <a:spcPts val="2734"/>
                </a:lnSpc>
                <a:buNone/>
              </a:pPr>
              <a:r>
                <a:rPr lang="en-US" sz="3600" dirty="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Уровень удовлетворенности клиентов</a:t>
              </a:r>
              <a:endParaRPr lang="en-US" sz="360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2624376" y="5600841"/>
              <a:ext cx="4524137" cy="66651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5249"/>
                </a:lnSpc>
                <a:buNone/>
              </a:pPr>
              <a:r>
                <a:rPr lang="en-US" sz="7200" b="1" dirty="0">
                  <a:solidFill>
                    <a:srgbClr val="E5E0DF"/>
                  </a:solidFill>
                </a:rPr>
                <a:t>&gt;</a:t>
              </a:r>
              <a:r>
                <a:rPr lang="ru-RU" sz="7200" b="1" dirty="0">
                  <a:solidFill>
                    <a:srgbClr val="E5E0DF"/>
                  </a:solidFill>
                </a:rPr>
                <a:t>10</a:t>
              </a:r>
              <a:r>
                <a:rPr lang="en-US" sz="7200" b="1" dirty="0">
                  <a:solidFill>
                    <a:srgbClr val="E5E0DF"/>
                  </a:solidFill>
                </a:rPr>
                <a:t> </a:t>
              </a:r>
              <a:r>
                <a:rPr lang="ru-RU" sz="7200" b="1" dirty="0">
                  <a:solidFill>
                    <a:srgbClr val="E5E0DF"/>
                  </a:solidFill>
                </a:rPr>
                <a:t>тыс.</a:t>
              </a:r>
              <a:endParaRPr lang="en-US" sz="720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2077158" y="6572605"/>
              <a:ext cx="5404610" cy="69437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ctr">
                <a:lnSpc>
                  <a:spcPts val="2734"/>
                </a:lnSpc>
                <a:buNone/>
              </a:pPr>
              <a:r>
                <a:rPr lang="ru-RU" sz="3600" dirty="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П</a:t>
              </a:r>
              <a:r>
                <a:rPr lang="en-US" sz="3600" dirty="0" err="1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роданных</a:t>
              </a:r>
              <a:r>
                <a:rPr lang="en-US" sz="3600" dirty="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</a:t>
              </a:r>
              <a:r>
                <a:rPr lang="en-US" sz="3600" dirty="0" err="1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инструментов</a:t>
              </a:r>
              <a:r>
                <a:rPr lang="ru-RU" sz="3600" dirty="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за 2023 год </a:t>
              </a:r>
              <a:endParaRPr lang="en-US" sz="360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8045850" y="5600841"/>
              <a:ext cx="4524256" cy="66651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5249"/>
                </a:lnSpc>
                <a:buNone/>
              </a:pPr>
              <a:r>
                <a:rPr lang="ru-RU" sz="7200" b="1" dirty="0">
                  <a:solidFill>
                    <a:srgbClr val="E5E0DF"/>
                  </a:solidFill>
                </a:rPr>
                <a:t>20 лет</a:t>
              </a:r>
              <a:endParaRPr lang="en-US" sz="7200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8723494" y="6593443"/>
              <a:ext cx="3168968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734"/>
                </a:lnSpc>
                <a:buNone/>
              </a:pPr>
              <a:r>
                <a:rPr lang="ru-RU" sz="3600" dirty="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Существуем на рынке</a:t>
              </a:r>
              <a:endParaRPr lang="en-US" sz="3600" dirty="0"/>
            </a:p>
          </p:txBody>
        </p:sp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95048DD-97E5-4D19-9FED-4190C3139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1754" y="6646260"/>
            <a:ext cx="1808646" cy="15625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 0" descr="preencoded.png">
            <a:extLst>
              <a:ext uri="{FF2B5EF4-FFF2-40B4-BE49-F238E27FC236}">
                <a16:creationId xmlns:a16="http://schemas.microsoft.com/office/drawing/2014/main" id="{72066B9D-B596-4E57-9F98-CB400E635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4695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7357"/>
            <a:ext cx="14630400" cy="8246957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ru-BY" dirty="0"/>
          </a:p>
        </p:txBody>
      </p:sp>
      <p:sp>
        <p:nvSpPr>
          <p:cNvPr id="197" name="AutoShape 18" descr="Музыкальный магазин м. Люблино">
            <a:extLst>
              <a:ext uri="{FF2B5EF4-FFF2-40B4-BE49-F238E27FC236}">
                <a16:creationId xmlns:a16="http://schemas.microsoft.com/office/drawing/2014/main" id="{2B05FE64-FCE9-4CA1-AC1A-AAAF0A3A18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11862" y="3943109"/>
            <a:ext cx="36171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BY"/>
          </a:p>
        </p:txBody>
      </p:sp>
      <p:pic>
        <p:nvPicPr>
          <p:cNvPr id="221" name="Image 1" descr="preencoded.png">
            <a:extLst>
              <a:ext uri="{FF2B5EF4-FFF2-40B4-BE49-F238E27FC236}">
                <a16:creationId xmlns:a16="http://schemas.microsoft.com/office/drawing/2014/main" id="{CC882C93-8A97-40D7-8CDC-587EF3915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64314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330BE84-0A1C-4C8B-BFD3-8D66F7C15152}"/>
              </a:ext>
            </a:extLst>
          </p:cNvPr>
          <p:cNvGrpSpPr/>
          <p:nvPr/>
        </p:nvGrpSpPr>
        <p:grpSpPr>
          <a:xfrm>
            <a:off x="4223331" y="595125"/>
            <a:ext cx="9094448" cy="6151686"/>
            <a:chOff x="4437820" y="685436"/>
            <a:chExt cx="9094448" cy="6151686"/>
          </a:xfrm>
        </p:grpSpPr>
        <p:grpSp>
          <p:nvGrpSpPr>
            <p:cNvPr id="189" name="Группа 188">
              <a:extLst>
                <a:ext uri="{FF2B5EF4-FFF2-40B4-BE49-F238E27FC236}">
                  <a16:creationId xmlns:a16="http://schemas.microsoft.com/office/drawing/2014/main" id="{4C57CDF6-68DC-4E26-8888-110ABF6BEFB3}"/>
                </a:ext>
              </a:extLst>
            </p:cNvPr>
            <p:cNvGrpSpPr/>
            <p:nvPr/>
          </p:nvGrpSpPr>
          <p:grpSpPr>
            <a:xfrm>
              <a:off x="4437820" y="685436"/>
              <a:ext cx="9094448" cy="6151686"/>
              <a:chOff x="4962669" y="1643985"/>
              <a:chExt cx="9094448" cy="6151686"/>
            </a:xfrm>
          </p:grpSpPr>
          <p:sp>
            <p:nvSpPr>
              <p:cNvPr id="100" name="Text 1">
                <a:extLst>
                  <a:ext uri="{FF2B5EF4-FFF2-40B4-BE49-F238E27FC236}">
                    <a16:creationId xmlns:a16="http://schemas.microsoft.com/office/drawing/2014/main" id="{A2FCB6E8-644C-4319-A03E-C974C523312F}"/>
                  </a:ext>
                </a:extLst>
              </p:cNvPr>
              <p:cNvSpPr/>
              <p:nvPr/>
            </p:nvSpPr>
            <p:spPr>
              <a:xfrm>
                <a:off x="4962669" y="1643985"/>
                <a:ext cx="5554980" cy="694373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>
                  <a:lnSpc>
                    <a:spcPts val="5468"/>
                  </a:lnSpc>
                  <a:buNone/>
                </a:pPr>
                <a:r>
                  <a:rPr lang="ru-RU" sz="5400" b="1" dirty="0">
                    <a:solidFill>
                      <a:srgbClr val="FFFFF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Почему именно мы?</a:t>
                </a:r>
                <a:endParaRPr lang="en-US" sz="5400" dirty="0"/>
              </a:p>
            </p:txBody>
          </p:sp>
          <p:grpSp>
            <p:nvGrpSpPr>
              <p:cNvPr id="182" name="Группа 181">
                <a:extLst>
                  <a:ext uri="{FF2B5EF4-FFF2-40B4-BE49-F238E27FC236}">
                    <a16:creationId xmlns:a16="http://schemas.microsoft.com/office/drawing/2014/main" id="{03994EC6-94A4-48C9-A2C2-7EBDA147C790}"/>
                  </a:ext>
                </a:extLst>
              </p:cNvPr>
              <p:cNvGrpSpPr/>
              <p:nvPr/>
            </p:nvGrpSpPr>
            <p:grpSpPr>
              <a:xfrm>
                <a:off x="5048428" y="2685546"/>
                <a:ext cx="9008689" cy="5110125"/>
                <a:chOff x="5173117" y="2591887"/>
                <a:chExt cx="9008689" cy="5110125"/>
              </a:xfrm>
            </p:grpSpPr>
            <p:grpSp>
              <p:nvGrpSpPr>
                <p:cNvPr id="165" name="Группа 164">
                  <a:extLst>
                    <a:ext uri="{FF2B5EF4-FFF2-40B4-BE49-F238E27FC236}">
                      <a16:creationId xmlns:a16="http://schemas.microsoft.com/office/drawing/2014/main" id="{04D2D43F-ED39-4DBC-8903-F463B9AD1901}"/>
                    </a:ext>
                  </a:extLst>
                </p:cNvPr>
                <p:cNvGrpSpPr/>
                <p:nvPr/>
              </p:nvGrpSpPr>
              <p:grpSpPr>
                <a:xfrm>
                  <a:off x="9850076" y="2591887"/>
                  <a:ext cx="4309528" cy="2743400"/>
                  <a:chOff x="1016416" y="5774662"/>
                  <a:chExt cx="5705087" cy="2603888"/>
                </a:xfrm>
              </p:grpSpPr>
              <p:grpSp>
                <p:nvGrpSpPr>
                  <p:cNvPr id="139" name="Группа 138">
                    <a:extLst>
                      <a:ext uri="{FF2B5EF4-FFF2-40B4-BE49-F238E27FC236}">
                        <a16:creationId xmlns:a16="http://schemas.microsoft.com/office/drawing/2014/main" id="{B2F9FD82-3965-4527-BC50-5526CECC4E3C}"/>
                      </a:ext>
                    </a:extLst>
                  </p:cNvPr>
                  <p:cNvGrpSpPr/>
                  <p:nvPr/>
                </p:nvGrpSpPr>
                <p:grpSpPr>
                  <a:xfrm>
                    <a:off x="1016416" y="5774662"/>
                    <a:ext cx="5705087" cy="2603888"/>
                    <a:chOff x="-574213" y="4960755"/>
                    <a:chExt cx="6050624" cy="2408946"/>
                  </a:xfrm>
                </p:grpSpPr>
                <p:sp>
                  <p:nvSpPr>
                    <p:cNvPr id="140" name="Shape 8">
                      <a:extLst>
                        <a:ext uri="{FF2B5EF4-FFF2-40B4-BE49-F238E27FC236}">
                          <a16:creationId xmlns:a16="http://schemas.microsoft.com/office/drawing/2014/main" id="{598F91CB-BAA4-49E3-B9A3-ED44F46657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574213" y="4960755"/>
                      <a:ext cx="6050624" cy="2408946"/>
                    </a:xfrm>
                    <a:prstGeom prst="roundRect">
                      <a:avLst>
                        <a:gd name="adj" fmla="val 7719"/>
                      </a:avLst>
                    </a:prstGeom>
                    <a:solidFill>
                      <a:schemeClr val="tx1"/>
                    </a:solidFill>
                    <a:ln w="762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>
                  </p:spPr>
                </p:sp>
                <p:sp>
                  <p:nvSpPr>
                    <p:cNvPr id="141" name="Text 9">
                      <a:extLst>
                        <a:ext uri="{FF2B5EF4-FFF2-40B4-BE49-F238E27FC236}">
                          <a16:creationId xmlns:a16="http://schemas.microsoft.com/office/drawing/2014/main" id="{409E1E48-E810-4E0C-9E45-46175E359C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1723" y="5286804"/>
                      <a:ext cx="2777490" cy="347186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rtlCol="0" anchor="t"/>
                    <a:lstStyle/>
                    <a:p>
                      <a:pPr marL="0" indent="0">
                        <a:lnSpc>
                          <a:spcPts val="2734"/>
                        </a:lnSpc>
                        <a:buNone/>
                      </a:pPr>
                      <a:r>
                        <a:rPr lang="ru-RU" sz="3600" b="1" dirty="0">
                          <a:solidFill>
                            <a:schemeClr val="bg1"/>
                          </a:solidFill>
                          <a:latin typeface="Barlow" pitchFamily="34" charset="0"/>
                          <a:ea typeface="Barlow" pitchFamily="34" charset="-122"/>
                          <a:cs typeface="Barlow" pitchFamily="34" charset="-120"/>
                        </a:rPr>
                        <a:t>Репутация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42" name="Text 10">
                      <a:extLst>
                        <a:ext uri="{FF2B5EF4-FFF2-40B4-BE49-F238E27FC236}">
                          <a16:creationId xmlns:a16="http://schemas.microsoft.com/office/drawing/2014/main" id="{C1A46385-12F2-48BA-9377-E4627092F8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0491" y="5537732"/>
                      <a:ext cx="3388496" cy="746514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rtlCol="0" anchor="t"/>
                    <a:lstStyle/>
                    <a:p>
                      <a:pPr marL="0" indent="0">
                        <a:lnSpc>
                          <a:spcPts val="2500"/>
                        </a:lnSpc>
                        <a:buNone/>
                      </a:pPr>
                      <a:endParaRPr lang="en-US" sz="2600" dirty="0"/>
                    </a:p>
                  </p:txBody>
                </p:sp>
              </p:grpSp>
              <p:pic>
                <p:nvPicPr>
                  <p:cNvPr id="153" name="Рисунок 152">
                    <a:extLst>
                      <a:ext uri="{FF2B5EF4-FFF2-40B4-BE49-F238E27FC236}">
                        <a16:creationId xmlns:a16="http://schemas.microsoft.com/office/drawing/2014/main" id="{24B3357B-5471-4563-B2E6-F7C8487067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326384" y="6123897"/>
                    <a:ext cx="1192052" cy="10813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Группа 166">
                  <a:extLst>
                    <a:ext uri="{FF2B5EF4-FFF2-40B4-BE49-F238E27FC236}">
                      <a16:creationId xmlns:a16="http://schemas.microsoft.com/office/drawing/2014/main" id="{7931CDB4-7D1F-450F-AA53-6C608CB7A982}"/>
                    </a:ext>
                  </a:extLst>
                </p:cNvPr>
                <p:cNvGrpSpPr/>
                <p:nvPr/>
              </p:nvGrpSpPr>
              <p:grpSpPr>
                <a:xfrm>
                  <a:off x="5173117" y="2603218"/>
                  <a:ext cx="4493418" cy="2743400"/>
                  <a:chOff x="9212392" y="4801292"/>
                  <a:chExt cx="4791137" cy="2133594"/>
                </a:xfrm>
              </p:grpSpPr>
              <p:grpSp>
                <p:nvGrpSpPr>
                  <p:cNvPr id="102" name="Группа 101">
                    <a:extLst>
                      <a:ext uri="{FF2B5EF4-FFF2-40B4-BE49-F238E27FC236}">
                        <a16:creationId xmlns:a16="http://schemas.microsoft.com/office/drawing/2014/main" id="{8F2ACB3D-F28F-4184-8BC1-BE7B8FD401F1}"/>
                      </a:ext>
                    </a:extLst>
                  </p:cNvPr>
                  <p:cNvGrpSpPr/>
                  <p:nvPr/>
                </p:nvGrpSpPr>
                <p:grpSpPr>
                  <a:xfrm>
                    <a:off x="9212392" y="4801292"/>
                    <a:ext cx="4791137" cy="2133594"/>
                    <a:chOff x="5597485" y="2574177"/>
                    <a:chExt cx="4542115" cy="3201567"/>
                  </a:xfrm>
                  <a:solidFill>
                    <a:srgbClr val="000000"/>
                  </a:solidFill>
                </p:grpSpPr>
                <p:sp>
                  <p:nvSpPr>
                    <p:cNvPr id="107" name="Shape 5">
                      <a:extLst>
                        <a:ext uri="{FF2B5EF4-FFF2-40B4-BE49-F238E27FC236}">
                          <a16:creationId xmlns:a16="http://schemas.microsoft.com/office/drawing/2014/main" id="{2126C3FA-3767-41D7-B011-C634FA917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97485" y="2574177"/>
                      <a:ext cx="4542115" cy="3201567"/>
                    </a:xfrm>
                    <a:prstGeom prst="roundRect">
                      <a:avLst>
                        <a:gd name="adj" fmla="val 3691"/>
                      </a:avLst>
                    </a:prstGeom>
                    <a:grpFill/>
                    <a:ln w="762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>
                  </p:spPr>
                </p:sp>
                <p:sp>
                  <p:nvSpPr>
                    <p:cNvPr id="108" name="Text 6">
                      <a:extLst>
                        <a:ext uri="{FF2B5EF4-FFF2-40B4-BE49-F238E27FC236}">
                          <a16:creationId xmlns:a16="http://schemas.microsoft.com/office/drawing/2014/main" id="{5F193DDF-BE0B-41C1-8F3E-357BC7FB96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84136" y="3003463"/>
                      <a:ext cx="2838130" cy="694373"/>
                    </a:xfrm>
                    <a:prstGeom prst="rect">
                      <a:avLst/>
                    </a:prstGeom>
                    <a:grpFill/>
                    <a:ln/>
                  </p:spPr>
                  <p:txBody>
                    <a:bodyPr wrap="square" rtlCol="0" anchor="t"/>
                    <a:lstStyle/>
                    <a:p>
                      <a:pPr marL="0" indent="0">
                        <a:lnSpc>
                          <a:spcPts val="2734"/>
                        </a:lnSpc>
                        <a:buNone/>
                      </a:pPr>
                      <a:r>
                        <a:rPr lang="ru-RU" sz="3600" b="1" dirty="0">
                          <a:solidFill>
                            <a:schemeClr val="bg1"/>
                          </a:solidFill>
                          <a:latin typeface="Barlow" pitchFamily="34" charset="0"/>
                          <a:ea typeface="Barlow" pitchFamily="34" charset="-122"/>
                          <a:cs typeface="Barlow" pitchFamily="34" charset="-120"/>
                        </a:rPr>
                        <a:t>Качество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09" name="Text 7">
                      <a:extLst>
                        <a:ext uri="{FF2B5EF4-FFF2-40B4-BE49-F238E27FC236}">
                          <a16:creationId xmlns:a16="http://schemas.microsoft.com/office/drawing/2014/main" id="{E9FC3103-D159-4D81-BF4F-23225BEAA5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2035" y="3587522"/>
                      <a:ext cx="3206047" cy="1066206"/>
                    </a:xfrm>
                    <a:prstGeom prst="rect">
                      <a:avLst/>
                    </a:prstGeom>
                    <a:grpFill/>
                    <a:ln/>
                  </p:spPr>
                  <p:txBody>
                    <a:bodyPr wrap="square" rtlCol="0" anchor="t"/>
                    <a:lstStyle/>
                    <a:p>
                      <a:pPr marL="0" indent="0">
                        <a:lnSpc>
                          <a:spcPts val="2500"/>
                        </a:lnSpc>
                        <a:buNone/>
                      </a:pPr>
                      <a:r>
                        <a:rPr lang="ru-RU" sz="2400" dirty="0">
                          <a:solidFill>
                            <a:srgbClr val="E5E0DF"/>
                          </a:solidFill>
                          <a:latin typeface="Barlow" pitchFamily="34" charset="0"/>
                          <a:ea typeface="Barlow" pitchFamily="34" charset="-122"/>
                          <a:cs typeface="Barlow" pitchFamily="34" charset="-120"/>
                        </a:rPr>
                        <a:t>Мы ценим доверие наших клиентов и гарантируем превосходный сервис</a:t>
                      </a:r>
                      <a:endParaRPr lang="en-US" sz="2400" dirty="0"/>
                    </a:p>
                  </p:txBody>
                </p:sp>
              </p:grpSp>
              <p:pic>
                <p:nvPicPr>
                  <p:cNvPr id="157" name="Рисунок 156">
                    <a:extLst>
                      <a:ext uri="{FF2B5EF4-FFF2-40B4-BE49-F238E27FC236}">
                        <a16:creationId xmlns:a16="http://schemas.microsoft.com/office/drawing/2014/main" id="{F9A4D893-2DD5-465D-849F-7956789BB0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435990" y="5162931"/>
                    <a:ext cx="1084069" cy="717467"/>
                  </a:xfrm>
                  <a:prstGeom prst="rect">
                    <a:avLst/>
                  </a:prstGeom>
                  <a:solidFill>
                    <a:srgbClr val="000000"/>
                  </a:solidFill>
                </p:spPr>
              </p:pic>
            </p:grpSp>
            <p:grpSp>
              <p:nvGrpSpPr>
                <p:cNvPr id="179" name="Группа 178">
                  <a:extLst>
                    <a:ext uri="{FF2B5EF4-FFF2-40B4-BE49-F238E27FC236}">
                      <a16:creationId xmlns:a16="http://schemas.microsoft.com/office/drawing/2014/main" id="{090CAB1D-2A69-40F3-ACFD-795DEA4DCF7B}"/>
                    </a:ext>
                  </a:extLst>
                </p:cNvPr>
                <p:cNvGrpSpPr/>
                <p:nvPr/>
              </p:nvGrpSpPr>
              <p:grpSpPr>
                <a:xfrm>
                  <a:off x="5189846" y="5566320"/>
                  <a:ext cx="8991960" cy="2135692"/>
                  <a:chOff x="4052877" y="5287717"/>
                  <a:chExt cx="9975666" cy="2135692"/>
                </a:xfrm>
              </p:grpSpPr>
              <p:sp>
                <p:nvSpPr>
                  <p:cNvPr id="175" name="Shape 2">
                    <a:extLst>
                      <a:ext uri="{FF2B5EF4-FFF2-40B4-BE49-F238E27FC236}">
                        <a16:creationId xmlns:a16="http://schemas.microsoft.com/office/drawing/2014/main" id="{990FD541-9462-4F45-AD81-535B5B3AAF4C}"/>
                      </a:ext>
                    </a:extLst>
                  </p:cNvPr>
                  <p:cNvSpPr/>
                  <p:nvPr/>
                </p:nvSpPr>
                <p:spPr>
                  <a:xfrm>
                    <a:off x="4052877" y="5287717"/>
                    <a:ext cx="9975666" cy="2135692"/>
                  </a:xfrm>
                  <a:prstGeom prst="roundRect">
                    <a:avLst>
                      <a:gd name="adj" fmla="val 3691"/>
                    </a:avLst>
                  </a:prstGeom>
                  <a:solidFill>
                    <a:srgbClr val="000000"/>
                  </a:solidFill>
                  <a:ln w="7620">
                    <a:solidFill>
                      <a:schemeClr val="bg1">
                        <a:lumMod val="65000"/>
                      </a:schemeClr>
                    </a:solidFill>
                    <a:prstDash val="solid"/>
                  </a:ln>
                </p:spPr>
                <p:txBody>
                  <a:bodyPr/>
                  <a:lstStyle/>
                  <a:p>
                    <a:endParaRPr lang="ru-BY" dirty="0">
                      <a:solidFill>
                        <a:srgbClr val="790709"/>
                      </a:solidFill>
                    </a:endParaRPr>
                  </a:p>
                </p:txBody>
              </p:sp>
              <p:sp>
                <p:nvSpPr>
                  <p:cNvPr id="176" name="Text 3">
                    <a:extLst>
                      <a:ext uri="{FF2B5EF4-FFF2-40B4-BE49-F238E27FC236}">
                        <a16:creationId xmlns:a16="http://schemas.microsoft.com/office/drawing/2014/main" id="{3C8DC09A-AB32-4A8F-9CBC-16B8F6694956}"/>
                      </a:ext>
                    </a:extLst>
                  </p:cNvPr>
                  <p:cNvSpPr/>
                  <p:nvPr/>
                </p:nvSpPr>
                <p:spPr>
                  <a:xfrm>
                    <a:off x="5608305" y="5740831"/>
                    <a:ext cx="6730875" cy="551155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rtlCol="0" anchor="t"/>
                  <a:lstStyle/>
                  <a:p>
                    <a:pPr marL="0" indent="0">
                      <a:lnSpc>
                        <a:spcPts val="2734"/>
                      </a:lnSpc>
                      <a:buNone/>
                    </a:pPr>
                    <a:r>
                      <a:rPr lang="ru-RU" sz="3600" b="1" dirty="0">
                        <a:solidFill>
                          <a:schemeClr val="bg1"/>
                        </a:solidFill>
                      </a:rPr>
                      <a:t>Профессионализм</a:t>
                    </a:r>
                    <a:endParaRPr lang="en-US" sz="3600" dirty="0">
                      <a:solidFill>
                        <a:schemeClr val="bg1"/>
                      </a:solidFill>
                      <a:latin typeface="Barlow" panose="00000500000000000000" pitchFamily="2" charset="0"/>
                    </a:endParaRPr>
                  </a:p>
                </p:txBody>
              </p:sp>
              <p:sp>
                <p:nvSpPr>
                  <p:cNvPr id="177" name="Text 4">
                    <a:extLst>
                      <a:ext uri="{FF2B5EF4-FFF2-40B4-BE49-F238E27FC236}">
                        <a16:creationId xmlns:a16="http://schemas.microsoft.com/office/drawing/2014/main" id="{C9DA3E74-F163-41C6-9D48-B978B96DB181}"/>
                      </a:ext>
                    </a:extLst>
                  </p:cNvPr>
                  <p:cNvSpPr/>
                  <p:nvPr/>
                </p:nvSpPr>
                <p:spPr>
                  <a:xfrm>
                    <a:off x="5596678" y="6291986"/>
                    <a:ext cx="8312368" cy="880131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rtlCol="0" anchor="t"/>
                  <a:lstStyle/>
                  <a:p>
                    <a:pPr marL="0" indent="0">
                      <a:lnSpc>
                        <a:spcPts val="2500"/>
                      </a:lnSpc>
                      <a:buNone/>
                    </a:pPr>
                    <a:r>
                      <a: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Мы специализируемся исключительно на музыкальных инструментах и оборудовании</a:t>
                    </a:r>
                    <a:endParaRPr lang="en-US" sz="2400" dirty="0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pic>
                <p:nvPicPr>
                  <p:cNvPr id="178" name="Рисунок 177">
                    <a:extLst>
                      <a:ext uri="{FF2B5EF4-FFF2-40B4-BE49-F238E27FC236}">
                        <a16:creationId xmlns:a16="http://schemas.microsoft.com/office/drawing/2014/main" id="{2C379486-E785-48AC-B7DD-8F9469C7D5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492096" y="5805690"/>
                    <a:ext cx="1008563" cy="972592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FED8D6D-1C2C-434A-A58F-8448A4FEFE4E}"/>
                </a:ext>
              </a:extLst>
            </p:cNvPr>
            <p:cNvSpPr txBox="1"/>
            <p:nvPr/>
          </p:nvSpPr>
          <p:spPr>
            <a:xfrm>
              <a:off x="10501052" y="2594950"/>
              <a:ext cx="3031216" cy="17005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ru-RU" sz="2400" dirty="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Все наши инструменты </a:t>
              </a:r>
            </a:p>
            <a:p>
              <a:pPr marL="0" indent="0">
                <a:lnSpc>
                  <a:spcPts val="2500"/>
                </a:lnSpc>
                <a:buNone/>
              </a:pPr>
              <a:r>
                <a:rPr lang="ru-RU" sz="2400" dirty="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проходят строгий контроль </a:t>
              </a:r>
            </a:p>
            <a:p>
              <a:pPr marL="0" indent="0">
                <a:lnSpc>
                  <a:spcPts val="2500"/>
                </a:lnSpc>
                <a:buNone/>
              </a:pPr>
              <a:r>
                <a:rPr lang="ru-RU" sz="2400" dirty="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качества</a:t>
              </a:r>
              <a:endParaRPr lang="en-US" sz="2400" dirty="0"/>
            </a:p>
          </p:txBody>
        </p:sp>
      </p:grp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4E02957-1985-445A-8982-ADF75A3A6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1754" y="6668930"/>
            <a:ext cx="1808646" cy="15625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 0" descr="preencoded.png">
            <a:extLst>
              <a:ext uri="{FF2B5EF4-FFF2-40B4-BE49-F238E27FC236}">
                <a16:creationId xmlns:a16="http://schemas.microsoft.com/office/drawing/2014/main" id="{90B0F331-F392-452C-8C35-58D18C33B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616950" y="7188346"/>
            <a:ext cx="813363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3" name="Shape 0"/>
          <p:cNvSpPr/>
          <p:nvPr/>
        </p:nvSpPr>
        <p:spPr>
          <a:xfrm>
            <a:off x="-27700" y="0"/>
            <a:ext cx="14641975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ru-BY" dirty="0"/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6DC399F1-0B33-4E7F-B1F4-E733E67C635A}"/>
              </a:ext>
            </a:extLst>
          </p:cNvPr>
          <p:cNvGrpSpPr/>
          <p:nvPr/>
        </p:nvGrpSpPr>
        <p:grpSpPr>
          <a:xfrm>
            <a:off x="4050385" y="693835"/>
            <a:ext cx="9919553" cy="6023413"/>
            <a:chOff x="4861057" y="1412552"/>
            <a:chExt cx="9919553" cy="6023413"/>
          </a:xfrm>
        </p:grpSpPr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FEEDB21E-714B-40CA-A10A-8949EB8FE9D3}"/>
                </a:ext>
              </a:extLst>
            </p:cNvPr>
            <p:cNvGrpSpPr/>
            <p:nvPr/>
          </p:nvGrpSpPr>
          <p:grpSpPr>
            <a:xfrm>
              <a:off x="4861057" y="1412552"/>
              <a:ext cx="9919553" cy="6023413"/>
              <a:chOff x="4918440" y="858154"/>
              <a:chExt cx="9919553" cy="6023413"/>
            </a:xfrm>
          </p:grpSpPr>
          <p:sp>
            <p:nvSpPr>
              <p:cNvPr id="57" name="Text 1">
                <a:extLst>
                  <a:ext uri="{FF2B5EF4-FFF2-40B4-BE49-F238E27FC236}">
                    <a16:creationId xmlns:a16="http://schemas.microsoft.com/office/drawing/2014/main" id="{5F1D048B-FA52-4E92-9B33-10B2C74B4C76}"/>
                  </a:ext>
                </a:extLst>
              </p:cNvPr>
              <p:cNvSpPr/>
              <p:nvPr/>
            </p:nvSpPr>
            <p:spPr>
              <a:xfrm>
                <a:off x="4918440" y="858154"/>
                <a:ext cx="5554980" cy="694373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>
                  <a:lnSpc>
                    <a:spcPts val="5468"/>
                  </a:lnSpc>
                  <a:buNone/>
                </a:pPr>
                <a:r>
                  <a:rPr lang="en-US" sz="5400" b="1" dirty="0">
                    <a:solidFill>
                      <a:srgbClr val="FFFFF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Ассортимент </a:t>
                </a:r>
                <a:endParaRPr lang="ru-RU" sz="5400" b="1" dirty="0">
                  <a:solidFill>
                    <a:srgbClr val="FFFFF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endParaRPr>
              </a:p>
              <a:p>
                <a:pPr marL="0" indent="0">
                  <a:lnSpc>
                    <a:spcPts val="5468"/>
                  </a:lnSpc>
                  <a:buNone/>
                </a:pPr>
                <a:r>
                  <a:rPr lang="en-US" sz="5400" b="1" dirty="0">
                    <a:solidFill>
                      <a:srgbClr val="FFFFF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инструментов</a:t>
                </a:r>
                <a:endParaRPr lang="en-US" sz="5400" dirty="0"/>
              </a:p>
            </p:txBody>
          </p:sp>
          <p:grpSp>
            <p:nvGrpSpPr>
              <p:cNvPr id="58" name="Группа 57">
                <a:extLst>
                  <a:ext uri="{FF2B5EF4-FFF2-40B4-BE49-F238E27FC236}">
                    <a16:creationId xmlns:a16="http://schemas.microsoft.com/office/drawing/2014/main" id="{C3758594-F043-46B0-9CE1-A284B0E0CA70}"/>
                  </a:ext>
                </a:extLst>
              </p:cNvPr>
              <p:cNvGrpSpPr/>
              <p:nvPr/>
            </p:nvGrpSpPr>
            <p:grpSpPr>
              <a:xfrm>
                <a:off x="5045865" y="2685546"/>
                <a:ext cx="9792128" cy="4196021"/>
                <a:chOff x="5170554" y="2591887"/>
                <a:chExt cx="9792128" cy="4196021"/>
              </a:xfrm>
            </p:grpSpPr>
            <p:grpSp>
              <p:nvGrpSpPr>
                <p:cNvPr id="59" name="Группа 58">
                  <a:extLst>
                    <a:ext uri="{FF2B5EF4-FFF2-40B4-BE49-F238E27FC236}">
                      <a16:creationId xmlns:a16="http://schemas.microsoft.com/office/drawing/2014/main" id="{CA864C7B-B082-4AB2-A8AD-37C6E80E70EB}"/>
                    </a:ext>
                  </a:extLst>
                </p:cNvPr>
                <p:cNvGrpSpPr/>
                <p:nvPr/>
              </p:nvGrpSpPr>
              <p:grpSpPr>
                <a:xfrm>
                  <a:off x="9850076" y="2591887"/>
                  <a:ext cx="5112606" cy="2161269"/>
                  <a:chOff x="-574213" y="4960755"/>
                  <a:chExt cx="7178155" cy="1897784"/>
                </a:xfrm>
              </p:grpSpPr>
              <p:sp>
                <p:nvSpPr>
                  <p:cNvPr id="68" name="Shape 8">
                    <a:extLst>
                      <a:ext uri="{FF2B5EF4-FFF2-40B4-BE49-F238E27FC236}">
                        <a16:creationId xmlns:a16="http://schemas.microsoft.com/office/drawing/2014/main" id="{23D4C020-AC54-4A6E-A251-ECF100FCE1DA}"/>
                      </a:ext>
                    </a:extLst>
                  </p:cNvPr>
                  <p:cNvSpPr/>
                  <p:nvPr/>
                </p:nvSpPr>
                <p:spPr>
                  <a:xfrm>
                    <a:off x="-574213" y="4960755"/>
                    <a:ext cx="7178155" cy="1897784"/>
                  </a:xfrm>
                  <a:prstGeom prst="roundRect">
                    <a:avLst>
                      <a:gd name="adj" fmla="val 7719"/>
                    </a:avLst>
                  </a:prstGeom>
                  <a:solidFill>
                    <a:schemeClr val="tx1"/>
                  </a:solidFill>
                  <a:ln w="7620">
                    <a:solidFill>
                      <a:schemeClr val="bg1">
                        <a:lumMod val="65000"/>
                      </a:schemeClr>
                    </a:solidFill>
                    <a:prstDash val="solid"/>
                  </a:ln>
                </p:spPr>
              </p:sp>
              <p:sp>
                <p:nvSpPr>
                  <p:cNvPr id="69" name="Text 9">
                    <a:extLst>
                      <a:ext uri="{FF2B5EF4-FFF2-40B4-BE49-F238E27FC236}">
                        <a16:creationId xmlns:a16="http://schemas.microsoft.com/office/drawing/2014/main" id="{16631555-A9F4-47D5-B025-19137AA82FCC}"/>
                      </a:ext>
                    </a:extLst>
                  </p:cNvPr>
                  <p:cNvSpPr/>
                  <p:nvPr/>
                </p:nvSpPr>
                <p:spPr>
                  <a:xfrm>
                    <a:off x="1137943" y="5215890"/>
                    <a:ext cx="2777490" cy="347186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none" rtlCol="0" anchor="t"/>
                  <a:lstStyle/>
                  <a:p>
                    <a:pPr marL="0" indent="0">
                      <a:lnSpc>
                        <a:spcPts val="2734"/>
                      </a:lnSpc>
                      <a:buNone/>
                    </a:pPr>
                    <a:r>
                      <a:rPr lang="en-US" sz="3600" b="1" dirty="0">
                        <a:solidFill>
                          <a:srgbClr val="FFFFF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Клавишные</a:t>
                    </a:r>
                    <a:endParaRPr lang="en-US" sz="3600" dirty="0"/>
                  </a:p>
                </p:txBody>
              </p:sp>
              <p:sp>
                <p:nvSpPr>
                  <p:cNvPr id="70" name="Text 10">
                    <a:extLst>
                      <a:ext uri="{FF2B5EF4-FFF2-40B4-BE49-F238E27FC236}">
                        <a16:creationId xmlns:a16="http://schemas.microsoft.com/office/drawing/2014/main" id="{9900CFD4-4DF2-47FC-AB59-3840895EFDF6}"/>
                      </a:ext>
                    </a:extLst>
                  </p:cNvPr>
                  <p:cNvSpPr/>
                  <p:nvPr/>
                </p:nvSpPr>
                <p:spPr>
                  <a:xfrm>
                    <a:off x="1117090" y="5658516"/>
                    <a:ext cx="3744553" cy="746514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none" rtlCol="0" anchor="t"/>
                  <a:lstStyle/>
                  <a:p>
                    <a:pPr marL="0" indent="0">
                      <a:lnSpc>
                        <a:spcPts val="2500"/>
                      </a:lnSpc>
                      <a:buNone/>
                    </a:pPr>
                    <a:r>
                      <a:rPr lang="en-US" sz="24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Пианино, </a:t>
                    </a:r>
                    <a:r>
                      <a:rPr lang="en-US" sz="24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синтезаторы</a:t>
                    </a:r>
                    <a:r>
                      <a:rPr lang="en-US" sz="24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, </a:t>
                    </a:r>
                    <a:endParaRPr lang="ru-RU" sz="2400" dirty="0">
                      <a:solidFill>
                        <a:srgbClr val="E5E0DF"/>
                      </a:solidFill>
                      <a:latin typeface="Barlow" pitchFamily="34" charset="0"/>
                      <a:ea typeface="Barlow" pitchFamily="34" charset="-122"/>
                      <a:cs typeface="Barlow" pitchFamily="34" charset="-120"/>
                    </a:endParaRPr>
                  </a:p>
                  <a:p>
                    <a:pPr marL="0" indent="0">
                      <a:lnSpc>
                        <a:spcPts val="2500"/>
                      </a:lnSpc>
                      <a:buNone/>
                    </a:pPr>
                    <a:r>
                      <a:rPr lang="en-US" sz="24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цифровые</a:t>
                    </a:r>
                    <a:r>
                      <a:rPr lang="en-US" sz="24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 </a:t>
                    </a:r>
                    <a:r>
                      <a:rPr lang="en-US" sz="24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фортепиано</a:t>
                    </a:r>
                    <a:r>
                      <a:rPr lang="en-US" sz="24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 </a:t>
                    </a:r>
                    <a:endParaRPr lang="ru-RU" sz="2400" dirty="0">
                      <a:solidFill>
                        <a:srgbClr val="E5E0DF"/>
                      </a:solidFill>
                      <a:latin typeface="Barlow" pitchFamily="34" charset="0"/>
                      <a:ea typeface="Barlow" pitchFamily="34" charset="-122"/>
                      <a:cs typeface="Barlow" pitchFamily="34" charset="-120"/>
                    </a:endParaRPr>
                  </a:p>
                  <a:p>
                    <a:pPr marL="0" indent="0">
                      <a:lnSpc>
                        <a:spcPts val="2500"/>
                      </a:lnSpc>
                      <a:buNone/>
                    </a:pPr>
                    <a:r>
                      <a:rPr lang="en-US" sz="24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и аккордеоны</a:t>
                    </a:r>
                    <a:endParaRPr lang="en-US" sz="2400" dirty="0"/>
                  </a:p>
                </p:txBody>
              </p:sp>
            </p:grpSp>
            <p:grpSp>
              <p:nvGrpSpPr>
                <p:cNvPr id="60" name="Группа 59">
                  <a:extLst>
                    <a:ext uri="{FF2B5EF4-FFF2-40B4-BE49-F238E27FC236}">
                      <a16:creationId xmlns:a16="http://schemas.microsoft.com/office/drawing/2014/main" id="{DC2F4215-AEC8-4C4C-88E6-C1D1233223DC}"/>
                    </a:ext>
                  </a:extLst>
                </p:cNvPr>
                <p:cNvGrpSpPr/>
                <p:nvPr/>
              </p:nvGrpSpPr>
              <p:grpSpPr>
                <a:xfrm>
                  <a:off x="5173117" y="2603217"/>
                  <a:ext cx="4493418" cy="2161269"/>
                  <a:chOff x="5597485" y="2574177"/>
                  <a:chExt cx="4542115" cy="2522217"/>
                </a:xfrm>
                <a:solidFill>
                  <a:srgbClr val="000000"/>
                </a:solidFill>
              </p:grpSpPr>
              <p:sp>
                <p:nvSpPr>
                  <p:cNvPr id="65" name="Shape 5">
                    <a:extLst>
                      <a:ext uri="{FF2B5EF4-FFF2-40B4-BE49-F238E27FC236}">
                        <a16:creationId xmlns:a16="http://schemas.microsoft.com/office/drawing/2014/main" id="{3250E02A-AE08-4065-95BE-D17159F66CC1}"/>
                      </a:ext>
                    </a:extLst>
                  </p:cNvPr>
                  <p:cNvSpPr/>
                  <p:nvPr/>
                </p:nvSpPr>
                <p:spPr>
                  <a:xfrm>
                    <a:off x="5597485" y="2574177"/>
                    <a:ext cx="4542115" cy="2522217"/>
                  </a:xfrm>
                  <a:prstGeom prst="roundRect">
                    <a:avLst>
                      <a:gd name="adj" fmla="val 3691"/>
                    </a:avLst>
                  </a:prstGeom>
                  <a:grpFill/>
                  <a:ln w="7620">
                    <a:solidFill>
                      <a:schemeClr val="bg1">
                        <a:lumMod val="65000"/>
                      </a:schemeClr>
                    </a:solidFill>
                    <a:prstDash val="solid"/>
                  </a:ln>
                </p:spPr>
              </p:sp>
              <p:sp>
                <p:nvSpPr>
                  <p:cNvPr id="66" name="Text 6">
                    <a:extLst>
                      <a:ext uri="{FF2B5EF4-FFF2-40B4-BE49-F238E27FC236}">
                        <a16:creationId xmlns:a16="http://schemas.microsoft.com/office/drawing/2014/main" id="{321528B7-1FAE-430D-B70D-A6F6EABEEA99}"/>
                      </a:ext>
                    </a:extLst>
                  </p:cNvPr>
                  <p:cNvSpPr/>
                  <p:nvPr/>
                </p:nvSpPr>
                <p:spPr>
                  <a:xfrm>
                    <a:off x="6883109" y="2861431"/>
                    <a:ext cx="2714232" cy="694373"/>
                  </a:xfrm>
                  <a:prstGeom prst="rect">
                    <a:avLst/>
                  </a:prstGeom>
                  <a:grpFill/>
                  <a:ln/>
                </p:spPr>
                <p:txBody>
                  <a:bodyPr wrap="square" rtlCol="0" anchor="t"/>
                  <a:lstStyle/>
                  <a:p>
                    <a:pPr marL="0" indent="0">
                      <a:lnSpc>
                        <a:spcPts val="2734"/>
                      </a:lnSpc>
                      <a:buNone/>
                    </a:pPr>
                    <a:r>
                      <a:rPr lang="ru-RU" sz="3600" b="1" dirty="0">
                        <a:solidFill>
                          <a:schemeClr val="bg1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Струнные</a:t>
                    </a:r>
                    <a:endParaRPr lang="en-US" sz="36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7" name="Text 7">
                    <a:extLst>
                      <a:ext uri="{FF2B5EF4-FFF2-40B4-BE49-F238E27FC236}">
                        <a16:creationId xmlns:a16="http://schemas.microsoft.com/office/drawing/2014/main" id="{33D402CB-5460-4E36-821E-47A1C652C055}"/>
                      </a:ext>
                    </a:extLst>
                  </p:cNvPr>
                  <p:cNvSpPr/>
                  <p:nvPr/>
                </p:nvSpPr>
                <p:spPr>
                  <a:xfrm>
                    <a:off x="6911110" y="3398108"/>
                    <a:ext cx="2913677" cy="1560325"/>
                  </a:xfrm>
                  <a:prstGeom prst="rect">
                    <a:avLst/>
                  </a:prstGeom>
                  <a:grpFill/>
                  <a:ln/>
                </p:spPr>
                <p:txBody>
                  <a:bodyPr wrap="square" rtlCol="0" anchor="t"/>
                  <a:lstStyle/>
                  <a:p>
                    <a:pPr marL="0" indent="0">
                      <a:lnSpc>
                        <a:spcPts val="2500"/>
                      </a:lnSpc>
                      <a:buNone/>
                    </a:pPr>
                    <a:r>
                      <a:rPr lang="en-US" sz="24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Гитары, </a:t>
                    </a:r>
                    <a:r>
                      <a:rPr lang="en-US" sz="24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скрипки</a:t>
                    </a:r>
                    <a:r>
                      <a:rPr lang="en-US" sz="24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, </a:t>
                    </a:r>
                    <a:r>
                      <a:rPr lang="en-US" sz="24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арфы</a:t>
                    </a:r>
                    <a:r>
                      <a:rPr lang="en-US" sz="24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, укулеле и другие струнные инструменты</a:t>
                    </a:r>
                    <a:endParaRPr lang="en-US" sz="2400" dirty="0"/>
                  </a:p>
                </p:txBody>
              </p:sp>
            </p:grpSp>
            <p:grpSp>
              <p:nvGrpSpPr>
                <p:cNvPr id="61" name="Группа 60">
                  <a:extLst>
                    <a:ext uri="{FF2B5EF4-FFF2-40B4-BE49-F238E27FC236}">
                      <a16:creationId xmlns:a16="http://schemas.microsoft.com/office/drawing/2014/main" id="{BB2EB22D-BF03-4336-9B08-116F44F49AA6}"/>
                    </a:ext>
                  </a:extLst>
                </p:cNvPr>
                <p:cNvGrpSpPr/>
                <p:nvPr/>
              </p:nvGrpSpPr>
              <p:grpSpPr>
                <a:xfrm>
                  <a:off x="5170554" y="5033861"/>
                  <a:ext cx="9792128" cy="1754047"/>
                  <a:chOff x="4031475" y="4755258"/>
                  <a:chExt cx="10863371" cy="1754047"/>
                </a:xfrm>
              </p:grpSpPr>
              <p:sp>
                <p:nvSpPr>
                  <p:cNvPr id="62" name="Shape 2">
                    <a:extLst>
                      <a:ext uri="{FF2B5EF4-FFF2-40B4-BE49-F238E27FC236}">
                        <a16:creationId xmlns:a16="http://schemas.microsoft.com/office/drawing/2014/main" id="{A827191B-6FD9-432C-AFFA-0C8CC0E46D51}"/>
                      </a:ext>
                    </a:extLst>
                  </p:cNvPr>
                  <p:cNvSpPr/>
                  <p:nvPr/>
                </p:nvSpPr>
                <p:spPr>
                  <a:xfrm>
                    <a:off x="4031475" y="4755258"/>
                    <a:ext cx="10863371" cy="1754047"/>
                  </a:xfrm>
                  <a:prstGeom prst="roundRect">
                    <a:avLst>
                      <a:gd name="adj" fmla="val 3691"/>
                    </a:avLst>
                  </a:prstGeom>
                  <a:solidFill>
                    <a:srgbClr val="000000"/>
                  </a:solidFill>
                  <a:ln w="7620">
                    <a:solidFill>
                      <a:schemeClr val="bg1">
                        <a:lumMod val="65000"/>
                      </a:schemeClr>
                    </a:solidFill>
                    <a:prstDash val="solid"/>
                  </a:ln>
                </p:spPr>
                <p:txBody>
                  <a:bodyPr/>
                  <a:lstStyle/>
                  <a:p>
                    <a:endParaRPr lang="ru-BY" dirty="0">
                      <a:solidFill>
                        <a:srgbClr val="790709"/>
                      </a:solidFill>
                    </a:endParaRPr>
                  </a:p>
                </p:txBody>
              </p:sp>
              <p:sp>
                <p:nvSpPr>
                  <p:cNvPr id="63" name="Text 3">
                    <a:extLst>
                      <a:ext uri="{FF2B5EF4-FFF2-40B4-BE49-F238E27FC236}">
                        <a16:creationId xmlns:a16="http://schemas.microsoft.com/office/drawing/2014/main" id="{B0457B50-AE98-40AF-A1A0-3C6C4D7122F4}"/>
                      </a:ext>
                    </a:extLst>
                  </p:cNvPr>
                  <p:cNvSpPr/>
                  <p:nvPr/>
                </p:nvSpPr>
                <p:spPr>
                  <a:xfrm>
                    <a:off x="5497596" y="5056417"/>
                    <a:ext cx="6730875" cy="551155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rtlCol="0" anchor="t"/>
                  <a:lstStyle/>
                  <a:p>
                    <a:pPr marL="0" indent="0">
                      <a:lnSpc>
                        <a:spcPts val="2734"/>
                      </a:lnSpc>
                      <a:buNone/>
                    </a:pPr>
                    <a:r>
                      <a:rPr lang="ru-RU" sz="3600" b="1" dirty="0">
                        <a:solidFill>
                          <a:schemeClr val="bg1"/>
                        </a:solidFill>
                        <a:latin typeface="Barlow" panose="00000500000000000000" pitchFamily="2" charset="0"/>
                      </a:rPr>
                      <a:t>Духовые и ударные</a:t>
                    </a:r>
                    <a:endParaRPr lang="en-US" sz="3600" b="1" dirty="0">
                      <a:solidFill>
                        <a:schemeClr val="bg1"/>
                      </a:solidFill>
                      <a:latin typeface="Barlow" panose="00000500000000000000" pitchFamily="2" charset="0"/>
                    </a:endParaRPr>
                  </a:p>
                </p:txBody>
              </p:sp>
              <p:sp>
                <p:nvSpPr>
                  <p:cNvPr id="64" name="Text 4">
                    <a:extLst>
                      <a:ext uri="{FF2B5EF4-FFF2-40B4-BE49-F238E27FC236}">
                        <a16:creationId xmlns:a16="http://schemas.microsoft.com/office/drawing/2014/main" id="{23D280DF-82AA-47BC-8DBF-27AD41E44FEE}"/>
                      </a:ext>
                    </a:extLst>
                  </p:cNvPr>
                  <p:cNvSpPr/>
                  <p:nvPr/>
                </p:nvSpPr>
                <p:spPr>
                  <a:xfrm>
                    <a:off x="5512590" y="5530443"/>
                    <a:ext cx="9179438" cy="880131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rtlCol="0" anchor="t"/>
                  <a:lstStyle/>
                  <a:p>
                    <a:pPr marL="0" indent="0">
                      <a:lnSpc>
                        <a:spcPts val="2500"/>
                      </a:lnSpc>
                      <a:buNone/>
                    </a:pPr>
                    <a:r>
                      <a:rPr lang="en-US" sz="24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Саксофоны</a:t>
                    </a:r>
                    <a:r>
                      <a:rPr lang="en-US" sz="24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, </a:t>
                    </a:r>
                    <a:r>
                      <a:rPr lang="en-US" sz="24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трубы</a:t>
                    </a:r>
                    <a:r>
                      <a:rPr lang="en-US" sz="24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, б</a:t>
                    </a:r>
                    <a:r>
                      <a:rPr lang="ru-RU" sz="24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ар</a:t>
                    </a:r>
                    <a:r>
                      <a:rPr lang="en-US" sz="24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абаны</a:t>
                    </a:r>
                    <a:r>
                      <a:rPr lang="en-US" sz="24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 и </a:t>
                    </a:r>
                    <a:r>
                      <a:rPr lang="en-US" sz="24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множество</a:t>
                    </a:r>
                    <a:r>
                      <a:rPr lang="en-US" sz="24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 </a:t>
                    </a:r>
                    <a:r>
                      <a:rPr lang="en-US" sz="24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других</a:t>
                    </a:r>
                    <a:r>
                      <a:rPr lang="en-US" sz="24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 </a:t>
                    </a:r>
                    <a:r>
                      <a:rPr lang="en-US" sz="24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духовых</a:t>
                    </a:r>
                    <a:r>
                      <a:rPr lang="en-US" sz="24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 и </a:t>
                    </a:r>
                    <a:r>
                      <a:rPr lang="en-US" sz="24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ударных</a:t>
                    </a:r>
                    <a:r>
                      <a:rPr lang="en-US" sz="24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 инструментов</a:t>
                    </a:r>
                    <a:endParaRPr lang="en-US" sz="2400" dirty="0"/>
                  </a:p>
                </p:txBody>
              </p:sp>
            </p:grpSp>
          </p:grpSp>
        </p:grpSp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D5CE1C55-A84C-426D-B778-850B8B085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6683" y="3594859"/>
              <a:ext cx="1066679" cy="1066679"/>
            </a:xfrm>
            <a:prstGeom prst="rect">
              <a:avLst/>
            </a:prstGeom>
          </p:spPr>
        </p:pic>
        <p:pic>
          <p:nvPicPr>
            <p:cNvPr id="72" name="Рисунок 71">
              <a:extLst>
                <a:ext uri="{FF2B5EF4-FFF2-40B4-BE49-F238E27FC236}">
                  <a16:creationId xmlns:a16="http://schemas.microsoft.com/office/drawing/2014/main" id="{6343EA17-85C1-46B1-955E-018668721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4546" y="3669764"/>
              <a:ext cx="856558" cy="856558"/>
            </a:xfrm>
            <a:prstGeom prst="rect">
              <a:avLst/>
            </a:prstGeom>
          </p:spPr>
        </p:pic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14305D33-F4B7-4720-9F20-94CD4DDC8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51373" y="6044250"/>
              <a:ext cx="880131" cy="880131"/>
            </a:xfrm>
            <a:prstGeom prst="rect">
              <a:avLst/>
            </a:prstGeom>
          </p:spPr>
        </p:pic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2973DC68-8E9D-4DA4-ABC6-8D1D08A4F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2" r="28579"/>
          <a:stretch/>
        </p:blipFill>
        <p:spPr bwMode="auto">
          <a:xfrm>
            <a:off x="-13402" y="981444"/>
            <a:ext cx="3891413" cy="56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6031328-BFE1-4519-8B04-A48BF8EBD6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1754" y="6643869"/>
            <a:ext cx="1808646" cy="15625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ru-BY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1575"/>
            <a:ext cx="3657600" cy="8229600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98D8A4C6-37C5-48B7-9AC5-EA2ADABFD2BC}"/>
              </a:ext>
            </a:extLst>
          </p:cNvPr>
          <p:cNvGrpSpPr/>
          <p:nvPr/>
        </p:nvGrpSpPr>
        <p:grpSpPr>
          <a:xfrm>
            <a:off x="4171035" y="727498"/>
            <a:ext cx="10588713" cy="5483772"/>
            <a:chOff x="4490799" y="1167765"/>
            <a:chExt cx="10588713" cy="5483772"/>
          </a:xfrm>
        </p:grpSpPr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32A21DE7-4980-4F5F-8D5D-54E0CA4F6E94}"/>
                </a:ext>
              </a:extLst>
            </p:cNvPr>
            <p:cNvGrpSpPr/>
            <p:nvPr/>
          </p:nvGrpSpPr>
          <p:grpSpPr>
            <a:xfrm>
              <a:off x="4490799" y="1167765"/>
              <a:ext cx="10588713" cy="5483772"/>
              <a:chOff x="833199" y="1487805"/>
              <a:chExt cx="10588713" cy="5483772"/>
            </a:xfrm>
          </p:grpSpPr>
          <p:sp>
            <p:nvSpPr>
              <p:cNvPr id="5" name="Text 1"/>
              <p:cNvSpPr/>
              <p:nvPr/>
            </p:nvSpPr>
            <p:spPr>
              <a:xfrm>
                <a:off x="833199" y="1487805"/>
                <a:ext cx="5554980" cy="694373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>
                  <a:lnSpc>
                    <a:spcPts val="5468"/>
                  </a:lnSpc>
                  <a:buNone/>
                </a:pPr>
                <a:r>
                  <a:rPr lang="en-US" sz="5400" b="1" dirty="0">
                    <a:solidFill>
                      <a:srgbClr val="FFFFF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Услуги и сервис</a:t>
                </a:r>
                <a:endParaRPr lang="en-US" sz="5400" dirty="0"/>
              </a:p>
            </p:txBody>
          </p:sp>
          <p:grpSp>
            <p:nvGrpSpPr>
              <p:cNvPr id="20" name="Группа 19">
                <a:extLst>
                  <a:ext uri="{FF2B5EF4-FFF2-40B4-BE49-F238E27FC236}">
                    <a16:creationId xmlns:a16="http://schemas.microsoft.com/office/drawing/2014/main" id="{2BBEF2B9-2EF0-4C07-B297-1847BBDB06B7}"/>
                  </a:ext>
                </a:extLst>
              </p:cNvPr>
              <p:cNvGrpSpPr/>
              <p:nvPr/>
            </p:nvGrpSpPr>
            <p:grpSpPr>
              <a:xfrm>
                <a:off x="833199" y="2507848"/>
                <a:ext cx="5409401" cy="2910664"/>
                <a:chOff x="833199" y="2507848"/>
                <a:chExt cx="5409401" cy="2910664"/>
              </a:xfrm>
            </p:grpSpPr>
            <p:sp>
              <p:nvSpPr>
                <p:cNvPr id="6" name="Shape 2"/>
                <p:cNvSpPr/>
                <p:nvPr/>
              </p:nvSpPr>
              <p:spPr>
                <a:xfrm>
                  <a:off x="833199" y="2507848"/>
                  <a:ext cx="4542115" cy="2582128"/>
                </a:xfrm>
                <a:prstGeom prst="roundRect">
                  <a:avLst>
                    <a:gd name="adj" fmla="val 3691"/>
                  </a:avLst>
                </a:prstGeom>
                <a:solidFill>
                  <a:srgbClr val="000000"/>
                </a:solidFill>
                <a:ln w="7620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/>
                <a:lstStyle/>
                <a:p>
                  <a:endParaRPr lang="ru-BY" dirty="0">
                    <a:solidFill>
                      <a:srgbClr val="790709"/>
                    </a:solidFill>
                  </a:endParaRPr>
                </a:p>
              </p:txBody>
            </p:sp>
            <p:sp>
              <p:nvSpPr>
                <p:cNvPr id="7" name="Text 3"/>
                <p:cNvSpPr/>
                <p:nvPr/>
              </p:nvSpPr>
              <p:spPr>
                <a:xfrm>
                  <a:off x="2160066" y="2734657"/>
                  <a:ext cx="4082534" cy="694373"/>
                </a:xfrm>
                <a:prstGeom prst="rect">
                  <a:avLst/>
                </a:prstGeom>
                <a:noFill/>
                <a:ln/>
              </p:spPr>
              <p:txBody>
                <a:bodyPr wrap="square" rtlCol="0" anchor="t"/>
                <a:lstStyle/>
                <a:p>
                  <a:pPr marL="0" indent="0">
                    <a:lnSpc>
                      <a:spcPts val="3000"/>
                    </a:lnSpc>
                    <a:buNone/>
                  </a:pPr>
                  <a:r>
                    <a:rPr lang="en-US" sz="3600" b="1" dirty="0" err="1">
                      <a:solidFill>
                        <a:schemeClr val="bg1"/>
                      </a:solidFill>
                      <a:latin typeface="Barlow" pitchFamily="34" charset="0"/>
                      <a:ea typeface="Barlow" pitchFamily="34" charset="-122"/>
                      <a:cs typeface="Barlow" pitchFamily="34" charset="-120"/>
                    </a:rPr>
                    <a:t>Ремонт</a:t>
                  </a:r>
                  <a:r>
                    <a:rPr lang="en-US" sz="3600" b="1" dirty="0">
                      <a:solidFill>
                        <a:schemeClr val="bg1"/>
                      </a:solidFill>
                      <a:latin typeface="Barlow" pitchFamily="34" charset="0"/>
                      <a:ea typeface="Barlow" pitchFamily="34" charset="-122"/>
                      <a:cs typeface="Barlow" pitchFamily="34" charset="-120"/>
                    </a:rPr>
                    <a:t> и </a:t>
                  </a:r>
                </a:p>
                <a:p>
                  <a:pPr marL="0" indent="0">
                    <a:lnSpc>
                      <a:spcPts val="3000"/>
                    </a:lnSpc>
                    <a:buNone/>
                  </a:pPr>
                  <a:r>
                    <a:rPr lang="en-US" sz="3600" b="1" dirty="0" err="1">
                      <a:solidFill>
                        <a:schemeClr val="bg1"/>
                      </a:solidFill>
                      <a:latin typeface="Barlow" pitchFamily="34" charset="0"/>
                      <a:ea typeface="Barlow" pitchFamily="34" charset="-122"/>
                      <a:cs typeface="Barlow" pitchFamily="34" charset="-120"/>
                    </a:rPr>
                    <a:t>техническая</a:t>
                  </a:r>
                  <a:r>
                    <a:rPr lang="en-US" sz="3600" b="1" dirty="0">
                      <a:solidFill>
                        <a:schemeClr val="bg1"/>
                      </a:solidFill>
                      <a:latin typeface="Barlow" pitchFamily="34" charset="0"/>
                      <a:ea typeface="Barlow" pitchFamily="34" charset="-122"/>
                      <a:cs typeface="Barlow" pitchFamily="34" charset="-120"/>
                    </a:rPr>
                    <a:t> </a:t>
                  </a:r>
                  <a:r>
                    <a:rPr lang="en-US" sz="3600" b="1" dirty="0" err="1">
                      <a:solidFill>
                        <a:schemeClr val="bg1"/>
                      </a:solidFill>
                      <a:latin typeface="Barlow" pitchFamily="34" charset="0"/>
                      <a:ea typeface="Barlow" pitchFamily="34" charset="-122"/>
                      <a:cs typeface="Barlow" pitchFamily="34" charset="-120"/>
                    </a:rPr>
                    <a:t>поддержка</a:t>
                  </a:r>
                  <a:endParaRPr lang="en-US" sz="3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" name="Text 4"/>
                <p:cNvSpPr/>
                <p:nvPr/>
              </p:nvSpPr>
              <p:spPr>
                <a:xfrm>
                  <a:off x="1102334" y="3996906"/>
                  <a:ext cx="4272980" cy="1421606"/>
                </a:xfrm>
                <a:prstGeom prst="rect">
                  <a:avLst/>
                </a:prstGeom>
                <a:noFill/>
                <a:ln/>
              </p:spPr>
              <p:txBody>
                <a:bodyPr wrap="square" rtlCol="0" anchor="t"/>
                <a:lstStyle/>
                <a:p>
                  <a:pPr marL="0" indent="0">
                    <a:lnSpc>
                      <a:spcPts val="2799"/>
                    </a:lnSpc>
                    <a:buNone/>
                  </a:pPr>
                  <a:r>
                    <a:rPr lang="ru-RU" sz="2400" dirty="0">
                      <a:solidFill>
                        <a:schemeClr val="bg1">
                          <a:lumMod val="85000"/>
                        </a:schemeClr>
                      </a:solidFill>
                      <a:latin typeface="Barlow" pitchFamily="34" charset="0"/>
                      <a:ea typeface="Barlow" pitchFamily="34" charset="-122"/>
                      <a:cs typeface="Barlow" pitchFamily="34" charset="-120"/>
                    </a:rPr>
                    <a:t>Быстрый </a:t>
                  </a:r>
                  <a:r>
                    <a:rPr lang="en-US" sz="2400" dirty="0">
                      <a:solidFill>
                        <a:schemeClr val="bg1">
                          <a:lumMod val="85000"/>
                        </a:schemeClr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и </a:t>
                  </a:r>
                  <a:r>
                    <a:rPr lang="en-US" sz="2400" dirty="0" err="1">
                      <a:solidFill>
                        <a:schemeClr val="bg1">
                          <a:lumMod val="85000"/>
                        </a:schemeClr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качественный</a:t>
                  </a:r>
                  <a:r>
                    <a:rPr lang="en-US" sz="2400" dirty="0">
                      <a:solidFill>
                        <a:schemeClr val="bg1">
                          <a:lumMod val="85000"/>
                        </a:schemeClr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 </a:t>
                  </a:r>
                  <a:r>
                    <a:rPr lang="en-US" sz="2400" dirty="0" err="1">
                      <a:solidFill>
                        <a:schemeClr val="bg1">
                          <a:lumMod val="85000"/>
                        </a:schemeClr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ремонт</a:t>
                  </a:r>
                  <a:r>
                    <a:rPr lang="en-US" sz="2400" dirty="0">
                      <a:solidFill>
                        <a:schemeClr val="bg1">
                          <a:lumMod val="85000"/>
                        </a:schemeClr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 </a:t>
                  </a:r>
                  <a:r>
                    <a:rPr lang="en-US" sz="2400" dirty="0" err="1">
                      <a:solidFill>
                        <a:schemeClr val="bg1">
                          <a:lumMod val="85000"/>
                        </a:schemeClr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ваших</a:t>
                  </a:r>
                  <a:r>
                    <a:rPr lang="en-US" sz="2400" dirty="0">
                      <a:solidFill>
                        <a:schemeClr val="bg1">
                          <a:lumMod val="85000"/>
                        </a:schemeClr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 </a:t>
                  </a:r>
                  <a:r>
                    <a:rPr lang="en-US" sz="2400" dirty="0" err="1">
                      <a:solidFill>
                        <a:schemeClr val="bg1">
                          <a:lumMod val="85000"/>
                        </a:schemeClr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инструментов</a:t>
                  </a:r>
                  <a:endParaRPr lang="en-US" sz="2400" dirty="0">
                    <a:solidFill>
                      <a:schemeClr val="bg1">
                        <a:lumMod val="85000"/>
                      </a:schemeClr>
                    </a:solidFill>
                    <a:latin typeface="Barlow" panose="00000500000000000000" pitchFamily="2" charset="0"/>
                  </a:endParaRPr>
                </a:p>
              </p:txBody>
            </p:sp>
          </p:grpSp>
          <p:grpSp>
            <p:nvGrpSpPr>
              <p:cNvPr id="19" name="Группа 18">
                <a:extLst>
                  <a:ext uri="{FF2B5EF4-FFF2-40B4-BE49-F238E27FC236}">
                    <a16:creationId xmlns:a16="http://schemas.microsoft.com/office/drawing/2014/main" id="{CE8792CB-4EA2-4BED-B6E5-AB80807B4CE7}"/>
                  </a:ext>
                </a:extLst>
              </p:cNvPr>
              <p:cNvGrpSpPr/>
              <p:nvPr/>
            </p:nvGrpSpPr>
            <p:grpSpPr>
              <a:xfrm>
                <a:off x="5597485" y="2515433"/>
                <a:ext cx="5403990" cy="2574543"/>
                <a:chOff x="5597485" y="2515433"/>
                <a:chExt cx="5403990" cy="2574543"/>
              </a:xfrm>
            </p:grpSpPr>
            <p:sp>
              <p:nvSpPr>
                <p:cNvPr id="9" name="Shape 5"/>
                <p:cNvSpPr/>
                <p:nvPr/>
              </p:nvSpPr>
              <p:spPr>
                <a:xfrm>
                  <a:off x="5597485" y="2515433"/>
                  <a:ext cx="5115959" cy="2574543"/>
                </a:xfrm>
                <a:prstGeom prst="roundRect">
                  <a:avLst>
                    <a:gd name="adj" fmla="val 3691"/>
                  </a:avLst>
                </a:prstGeom>
                <a:solidFill>
                  <a:srgbClr val="000000"/>
                </a:solidFill>
                <a:ln w="7620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/>
                <a:lstStyle/>
                <a:p>
                  <a:endParaRPr lang="ru-BY" dirty="0"/>
                </a:p>
              </p:txBody>
            </p:sp>
            <p:sp>
              <p:nvSpPr>
                <p:cNvPr id="10" name="Text 6"/>
                <p:cNvSpPr/>
                <p:nvPr/>
              </p:nvSpPr>
              <p:spPr>
                <a:xfrm>
                  <a:off x="6918941" y="2745224"/>
                  <a:ext cx="4082534" cy="694373"/>
                </a:xfrm>
                <a:prstGeom prst="rect">
                  <a:avLst/>
                </a:prstGeom>
                <a:noFill/>
                <a:ln/>
              </p:spPr>
              <p:txBody>
                <a:bodyPr wrap="square" rtlCol="0" anchor="t"/>
                <a:lstStyle/>
                <a:p>
                  <a:pPr>
                    <a:lnSpc>
                      <a:spcPts val="2734"/>
                    </a:lnSpc>
                  </a:pPr>
                  <a:r>
                    <a:rPr lang="en-US" sz="3600" b="1" dirty="0" err="1">
                      <a:solidFill>
                        <a:schemeClr val="bg1"/>
                      </a:solidFill>
                      <a:latin typeface="Barlow" pitchFamily="34" charset="0"/>
                      <a:ea typeface="Barlow" pitchFamily="34" charset="-122"/>
                      <a:cs typeface="Barlow" pitchFamily="34" charset="-120"/>
                    </a:rPr>
                    <a:t>Гибкие</a:t>
                  </a:r>
                  <a:r>
                    <a:rPr lang="en-US" sz="3600" b="1" dirty="0">
                      <a:solidFill>
                        <a:schemeClr val="bg1"/>
                      </a:solidFill>
                      <a:latin typeface="Barlow" pitchFamily="34" charset="0"/>
                      <a:ea typeface="Barlow" pitchFamily="34" charset="-122"/>
                      <a:cs typeface="Barlow" pitchFamily="34" charset="-120"/>
                    </a:rPr>
                    <a:t> </a:t>
                  </a:r>
                  <a:r>
                    <a:rPr lang="en-US" sz="3600" b="1" dirty="0" err="1">
                      <a:solidFill>
                        <a:schemeClr val="bg1"/>
                      </a:solidFill>
                      <a:latin typeface="Barlow" pitchFamily="34" charset="0"/>
                      <a:ea typeface="Barlow" pitchFamily="34" charset="-122"/>
                      <a:cs typeface="Barlow" pitchFamily="34" charset="-120"/>
                    </a:rPr>
                    <a:t>условия</a:t>
                  </a:r>
                  <a:endParaRPr lang="en-US" sz="3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" name="Text 7"/>
                <p:cNvSpPr/>
                <p:nvPr/>
              </p:nvSpPr>
              <p:spPr>
                <a:xfrm>
                  <a:off x="6918941" y="3236995"/>
                  <a:ext cx="3531697" cy="1066205"/>
                </a:xfrm>
                <a:prstGeom prst="rect">
                  <a:avLst/>
                </a:prstGeom>
                <a:noFill/>
                <a:ln/>
              </p:spPr>
              <p:txBody>
                <a:bodyPr wrap="square" rtlCol="0" anchor="t"/>
                <a:lstStyle/>
                <a:p>
                  <a:pPr>
                    <a:lnSpc>
                      <a:spcPts val="2799"/>
                    </a:lnSpc>
                  </a:pPr>
                  <a:r>
                    <a:rPr lang="en-US" sz="2400" dirty="0" err="1">
                      <a:solidFill>
                        <a:srgbClr val="E5E0DF"/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Гарантия</a:t>
                  </a:r>
                  <a:r>
                    <a:rPr lang="en-US" sz="2400" dirty="0">
                      <a:solidFill>
                        <a:srgbClr val="E5E0DF"/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, </a:t>
                  </a:r>
                  <a:r>
                    <a:rPr lang="en-US" sz="2400" dirty="0" err="1">
                      <a:solidFill>
                        <a:srgbClr val="E5E0DF"/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программы</a:t>
                  </a:r>
                  <a:r>
                    <a:rPr lang="en-US" sz="2400" dirty="0">
                      <a:solidFill>
                        <a:srgbClr val="E5E0DF"/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 </a:t>
                  </a:r>
                  <a:r>
                    <a:rPr lang="en-US" sz="2400" dirty="0" err="1">
                      <a:solidFill>
                        <a:srgbClr val="E5E0DF"/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обмена</a:t>
                  </a:r>
                  <a:r>
                    <a:rPr lang="en-US" sz="2400" dirty="0">
                      <a:solidFill>
                        <a:srgbClr val="E5E0DF"/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 и </a:t>
                  </a:r>
                  <a:r>
                    <a:rPr lang="en-US" sz="2400" dirty="0" err="1">
                      <a:solidFill>
                        <a:srgbClr val="E5E0DF"/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возврата</a:t>
                  </a:r>
                  <a:r>
                    <a:rPr lang="en-US" sz="2400" dirty="0">
                      <a:solidFill>
                        <a:srgbClr val="E5E0DF"/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, </a:t>
                  </a:r>
                  <a:r>
                    <a:rPr lang="en-US" sz="2400" dirty="0" err="1">
                      <a:solidFill>
                        <a:srgbClr val="E5E0DF"/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доступные</a:t>
                  </a:r>
                  <a:r>
                    <a:rPr lang="en-US" sz="2400" dirty="0">
                      <a:solidFill>
                        <a:srgbClr val="E5E0DF"/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 </a:t>
                  </a:r>
                  <a:r>
                    <a:rPr lang="en-US" sz="2400" dirty="0" err="1">
                      <a:solidFill>
                        <a:srgbClr val="E5E0DF"/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финансовые</a:t>
                  </a:r>
                  <a:r>
                    <a:rPr lang="en-US" sz="2400" dirty="0">
                      <a:solidFill>
                        <a:srgbClr val="E5E0DF"/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 </a:t>
                  </a:r>
                  <a:r>
                    <a:rPr lang="en-US" sz="2400" dirty="0" err="1">
                      <a:solidFill>
                        <a:srgbClr val="E5E0DF"/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условия</a:t>
                  </a:r>
                  <a:endParaRPr lang="en-US" sz="2400" dirty="0">
                    <a:latin typeface="Barlow" panose="00000500000000000000" pitchFamily="2" charset="0"/>
                  </a:endParaRPr>
                </a:p>
                <a:p>
                  <a:pPr marL="0" indent="0">
                    <a:lnSpc>
                      <a:spcPts val="2799"/>
                    </a:lnSpc>
                    <a:buNone/>
                  </a:pPr>
                  <a:endParaRPr lang="en-US" sz="2400" dirty="0">
                    <a:latin typeface="Barlow" panose="00000500000000000000" pitchFamily="2" charset="0"/>
                  </a:endParaRPr>
                </a:p>
              </p:txBody>
            </p:sp>
          </p:grp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045249F9-BB8A-454F-9DD6-61A593D74572}"/>
                  </a:ext>
                </a:extLst>
              </p:cNvPr>
              <p:cNvGrpSpPr/>
              <p:nvPr/>
            </p:nvGrpSpPr>
            <p:grpSpPr>
              <a:xfrm>
                <a:off x="833199" y="5299839"/>
                <a:ext cx="10588713" cy="1671738"/>
                <a:chOff x="833199" y="5299839"/>
                <a:chExt cx="10588713" cy="1671738"/>
              </a:xfrm>
            </p:grpSpPr>
            <p:sp>
              <p:nvSpPr>
                <p:cNvPr id="12" name="Shape 8"/>
                <p:cNvSpPr/>
                <p:nvPr/>
              </p:nvSpPr>
              <p:spPr>
                <a:xfrm>
                  <a:off x="833199" y="5299839"/>
                  <a:ext cx="9880245" cy="1671738"/>
                </a:xfrm>
                <a:prstGeom prst="roundRect">
                  <a:avLst>
                    <a:gd name="adj" fmla="val 7719"/>
                  </a:avLst>
                </a:prstGeom>
                <a:solidFill>
                  <a:srgbClr val="000000"/>
                </a:solidFill>
                <a:ln w="7620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</p:sp>
            <p:sp>
              <p:nvSpPr>
                <p:cNvPr id="13" name="Text 9"/>
                <p:cNvSpPr/>
                <p:nvPr/>
              </p:nvSpPr>
              <p:spPr>
                <a:xfrm>
                  <a:off x="2101760" y="5550652"/>
                  <a:ext cx="2925558" cy="347186"/>
                </a:xfrm>
                <a:prstGeom prst="rect">
                  <a:avLst/>
                </a:prstGeom>
                <a:noFill/>
                <a:ln/>
              </p:spPr>
              <p:txBody>
                <a:bodyPr wrap="none" rtlCol="0" anchor="t"/>
                <a:lstStyle/>
                <a:p>
                  <a:pPr>
                    <a:lnSpc>
                      <a:spcPts val="2734"/>
                    </a:lnSpc>
                  </a:pPr>
                  <a:r>
                    <a:rPr lang="en-US" sz="3600" b="1" dirty="0" err="1">
                      <a:solidFill>
                        <a:schemeClr val="bg1"/>
                      </a:solidFill>
                      <a:latin typeface="Barlow" pitchFamily="34" charset="0"/>
                      <a:ea typeface="Barlow" pitchFamily="34" charset="-122"/>
                      <a:cs typeface="Barlow" pitchFamily="34" charset="-120"/>
                    </a:rPr>
                    <a:t>Профессиональные</a:t>
                  </a:r>
                  <a:r>
                    <a:rPr lang="en-US" sz="3600" b="1" dirty="0">
                      <a:solidFill>
                        <a:schemeClr val="bg1"/>
                      </a:solidFill>
                      <a:latin typeface="Barlow" pitchFamily="34" charset="0"/>
                      <a:ea typeface="Barlow" pitchFamily="34" charset="-122"/>
                      <a:cs typeface="Barlow" pitchFamily="34" charset="-120"/>
                    </a:rPr>
                    <a:t> </a:t>
                  </a:r>
                  <a:r>
                    <a:rPr lang="en-US" sz="3600" b="1" dirty="0" err="1">
                      <a:solidFill>
                        <a:schemeClr val="bg1"/>
                      </a:solidFill>
                      <a:latin typeface="Barlow" pitchFamily="34" charset="0"/>
                      <a:ea typeface="Barlow" pitchFamily="34" charset="-122"/>
                      <a:cs typeface="Barlow" pitchFamily="34" charset="-120"/>
                    </a:rPr>
                    <a:t>консультации</a:t>
                  </a:r>
                  <a:endParaRPr lang="en-US" sz="3600" dirty="0">
                    <a:solidFill>
                      <a:schemeClr val="bg1"/>
                    </a:solidFill>
                  </a:endParaRPr>
                </a:p>
                <a:p>
                  <a:pPr marL="0" indent="0">
                    <a:lnSpc>
                      <a:spcPts val="2734"/>
                    </a:lnSpc>
                    <a:buNone/>
                  </a:pPr>
                  <a:endParaRPr lang="en-US" sz="3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" name="Text 10"/>
                <p:cNvSpPr/>
                <p:nvPr/>
              </p:nvSpPr>
              <p:spPr>
                <a:xfrm>
                  <a:off x="2103469" y="5979064"/>
                  <a:ext cx="9318443" cy="355402"/>
                </a:xfrm>
                <a:prstGeom prst="rect">
                  <a:avLst/>
                </a:prstGeom>
                <a:noFill/>
                <a:ln/>
              </p:spPr>
              <p:txBody>
                <a:bodyPr wrap="none" rtlCol="0" anchor="t"/>
                <a:lstStyle/>
                <a:p>
                  <a:pPr marL="0" indent="0">
                    <a:lnSpc>
                      <a:spcPts val="2799"/>
                    </a:lnSpc>
                    <a:buNone/>
                  </a:pPr>
                  <a:r>
                    <a:rPr lang="en-US" sz="2400" dirty="0" err="1">
                      <a:solidFill>
                        <a:schemeClr val="bg1">
                          <a:lumMod val="85000"/>
                        </a:schemeClr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Получите</a:t>
                  </a:r>
                  <a:r>
                    <a:rPr lang="en-US" sz="2400" dirty="0">
                      <a:solidFill>
                        <a:schemeClr val="bg1">
                          <a:lumMod val="85000"/>
                        </a:schemeClr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 </a:t>
                  </a:r>
                  <a:r>
                    <a:rPr lang="en-US" sz="2400" dirty="0" err="1">
                      <a:solidFill>
                        <a:schemeClr val="bg1">
                          <a:lumMod val="85000"/>
                        </a:schemeClr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экспертные</a:t>
                  </a:r>
                  <a:r>
                    <a:rPr lang="en-US" sz="2400" dirty="0">
                      <a:solidFill>
                        <a:schemeClr val="bg1">
                          <a:lumMod val="85000"/>
                        </a:schemeClr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 </a:t>
                  </a:r>
                  <a:r>
                    <a:rPr lang="en-US" sz="2400" dirty="0" err="1">
                      <a:solidFill>
                        <a:schemeClr val="bg1">
                          <a:lumMod val="85000"/>
                        </a:schemeClr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советы</a:t>
                  </a:r>
                  <a:r>
                    <a:rPr lang="en-US" sz="2400" dirty="0">
                      <a:solidFill>
                        <a:schemeClr val="bg1">
                          <a:lumMod val="85000"/>
                        </a:schemeClr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 о </a:t>
                  </a:r>
                  <a:r>
                    <a:rPr lang="en-US" sz="2400" dirty="0" err="1">
                      <a:solidFill>
                        <a:schemeClr val="bg1">
                          <a:lumMod val="85000"/>
                        </a:schemeClr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выборе</a:t>
                  </a:r>
                  <a:r>
                    <a:rPr lang="en-US" sz="2400" dirty="0">
                      <a:solidFill>
                        <a:schemeClr val="bg1">
                          <a:lumMod val="85000"/>
                        </a:schemeClr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, </a:t>
                  </a:r>
                  <a:r>
                    <a:rPr lang="en-US" sz="2400" dirty="0" err="1">
                      <a:solidFill>
                        <a:schemeClr val="bg1">
                          <a:lumMod val="85000"/>
                        </a:schemeClr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технике</a:t>
                  </a:r>
                  <a:r>
                    <a:rPr lang="en-US" sz="2400" dirty="0">
                      <a:solidFill>
                        <a:schemeClr val="bg1">
                          <a:lumMod val="85000"/>
                        </a:schemeClr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 </a:t>
                  </a:r>
                  <a:r>
                    <a:rPr lang="en-US" sz="2400" dirty="0" err="1">
                      <a:solidFill>
                        <a:schemeClr val="bg1">
                          <a:lumMod val="85000"/>
                        </a:schemeClr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игры</a:t>
                  </a:r>
                  <a:r>
                    <a:rPr lang="en-US" sz="2400" dirty="0">
                      <a:solidFill>
                        <a:schemeClr val="bg1">
                          <a:lumMod val="85000"/>
                        </a:schemeClr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 </a:t>
                  </a:r>
                </a:p>
                <a:p>
                  <a:pPr marL="0" indent="0">
                    <a:lnSpc>
                      <a:spcPts val="2799"/>
                    </a:lnSpc>
                    <a:buNone/>
                  </a:pPr>
                  <a:r>
                    <a:rPr lang="en-US" sz="2400" dirty="0">
                      <a:solidFill>
                        <a:schemeClr val="bg1">
                          <a:lumMod val="85000"/>
                        </a:schemeClr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и </a:t>
                  </a:r>
                  <a:r>
                    <a:rPr lang="en-US" sz="2400" dirty="0" err="1">
                      <a:solidFill>
                        <a:schemeClr val="bg1">
                          <a:lumMod val="85000"/>
                        </a:schemeClr>
                      </a:solidFill>
                      <a:latin typeface="Barlow" panose="00000500000000000000" pitchFamily="2" charset="0"/>
                      <a:ea typeface="Barlow" pitchFamily="34" charset="-122"/>
                      <a:cs typeface="Barlow" pitchFamily="34" charset="-120"/>
                    </a:rPr>
                    <a:t>обслуживании</a:t>
                  </a:r>
                  <a:endParaRPr lang="en-US" sz="2400" dirty="0">
                    <a:solidFill>
                      <a:schemeClr val="bg1">
                        <a:lumMod val="85000"/>
                      </a:schemeClr>
                    </a:solidFill>
                    <a:latin typeface="Barlow" panose="00000500000000000000" pitchFamily="2" charset="0"/>
                  </a:endParaRPr>
                </a:p>
              </p:txBody>
            </p:sp>
          </p:grpSp>
        </p:grpSp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09538E62-285C-4B4A-971C-45A638ECE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2280" y="2476455"/>
              <a:ext cx="861951" cy="861951"/>
            </a:xfrm>
            <a:prstGeom prst="rect">
              <a:avLst/>
            </a:prstGeom>
          </p:spPr>
        </p:pic>
        <p:pic>
          <p:nvPicPr>
            <p:cNvPr id="50" name="Рисунок 49">
              <a:extLst>
                <a:ext uri="{FF2B5EF4-FFF2-40B4-BE49-F238E27FC236}">
                  <a16:creationId xmlns:a16="http://schemas.microsoft.com/office/drawing/2014/main" id="{D51DCFD1-9E1A-421D-A7B3-3D2EED987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88577" y="5404205"/>
              <a:ext cx="847742" cy="804836"/>
            </a:xfrm>
            <a:prstGeom prst="rect">
              <a:avLst/>
            </a:prstGeom>
          </p:spPr>
        </p:pic>
        <p:pic>
          <p:nvPicPr>
            <p:cNvPr id="52" name="Рисунок 51">
              <a:extLst>
                <a:ext uri="{FF2B5EF4-FFF2-40B4-BE49-F238E27FC236}">
                  <a16:creationId xmlns:a16="http://schemas.microsoft.com/office/drawing/2014/main" id="{B29614AF-9B83-48A6-8E74-B4DF2C795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40643" y="2405256"/>
              <a:ext cx="899462" cy="899462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47A2FE1-BCF4-427D-A27D-826C128DDC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1754" y="6666365"/>
            <a:ext cx="1808646" cy="15625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62C0A38C-F43C-4B26-A055-82FCE7FF9862}"/>
              </a:ext>
            </a:extLst>
          </p:cNvPr>
          <p:cNvGrpSpPr/>
          <p:nvPr/>
        </p:nvGrpSpPr>
        <p:grpSpPr>
          <a:xfrm>
            <a:off x="4629084" y="538804"/>
            <a:ext cx="9543981" cy="5803096"/>
            <a:chOff x="3970886" y="1610350"/>
            <a:chExt cx="9543981" cy="5803096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45A0FE48-D69D-422F-87C0-DD738ABEC3BD}"/>
                </a:ext>
              </a:extLst>
            </p:cNvPr>
            <p:cNvGrpSpPr/>
            <p:nvPr/>
          </p:nvGrpSpPr>
          <p:grpSpPr>
            <a:xfrm>
              <a:off x="3970886" y="1610350"/>
              <a:ext cx="9543981" cy="5803096"/>
              <a:chOff x="4918440" y="1509724"/>
              <a:chExt cx="9543981" cy="5803096"/>
            </a:xfrm>
          </p:grpSpPr>
          <p:sp>
            <p:nvSpPr>
              <p:cNvPr id="20" name="Text 1">
                <a:extLst>
                  <a:ext uri="{FF2B5EF4-FFF2-40B4-BE49-F238E27FC236}">
                    <a16:creationId xmlns:a16="http://schemas.microsoft.com/office/drawing/2014/main" id="{2F8049EA-C63F-4686-B63E-6CAC6B54B5D8}"/>
                  </a:ext>
                </a:extLst>
              </p:cNvPr>
              <p:cNvSpPr/>
              <p:nvPr/>
            </p:nvSpPr>
            <p:spPr>
              <a:xfrm>
                <a:off x="4918440" y="1509724"/>
                <a:ext cx="5554980" cy="694373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>
                  <a:lnSpc>
                    <a:spcPts val="5468"/>
                  </a:lnSpc>
                  <a:buNone/>
                </a:pPr>
                <a:r>
                  <a:rPr lang="en-US" sz="5400" b="1" dirty="0" err="1">
                    <a:solidFill>
                      <a:srgbClr val="FFFFF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Наши</a:t>
                </a:r>
                <a:r>
                  <a:rPr lang="en-US" sz="5400" b="1" dirty="0">
                    <a:solidFill>
                      <a:srgbClr val="FFFFF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 </a:t>
                </a:r>
                <a:r>
                  <a:rPr lang="en-US" sz="5400" b="1" dirty="0" err="1">
                    <a:solidFill>
                      <a:srgbClr val="FFFFF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магазины</a:t>
                </a:r>
                <a:endParaRPr lang="en-US" sz="5400" dirty="0"/>
              </a:p>
            </p:txBody>
          </p:sp>
          <p:grpSp>
            <p:nvGrpSpPr>
              <p:cNvPr id="21" name="Группа 20">
                <a:extLst>
                  <a:ext uri="{FF2B5EF4-FFF2-40B4-BE49-F238E27FC236}">
                    <a16:creationId xmlns:a16="http://schemas.microsoft.com/office/drawing/2014/main" id="{38374F02-C698-48CF-A4A7-BE5B06418952}"/>
                  </a:ext>
                </a:extLst>
              </p:cNvPr>
              <p:cNvGrpSpPr/>
              <p:nvPr/>
            </p:nvGrpSpPr>
            <p:grpSpPr>
              <a:xfrm>
                <a:off x="5048427" y="2685546"/>
                <a:ext cx="9413994" cy="4627274"/>
                <a:chOff x="5173116" y="2591887"/>
                <a:chExt cx="9413994" cy="4627274"/>
              </a:xfrm>
            </p:grpSpPr>
            <p:grpSp>
              <p:nvGrpSpPr>
                <p:cNvPr id="22" name="Группа 21">
                  <a:extLst>
                    <a:ext uri="{FF2B5EF4-FFF2-40B4-BE49-F238E27FC236}">
                      <a16:creationId xmlns:a16="http://schemas.microsoft.com/office/drawing/2014/main" id="{C188E3D6-2B48-4F9D-974F-E5EB45F563BC}"/>
                    </a:ext>
                  </a:extLst>
                </p:cNvPr>
                <p:cNvGrpSpPr/>
                <p:nvPr/>
              </p:nvGrpSpPr>
              <p:grpSpPr>
                <a:xfrm>
                  <a:off x="9850075" y="2591887"/>
                  <a:ext cx="4737035" cy="2772373"/>
                  <a:chOff x="-574213" y="4960755"/>
                  <a:chExt cx="6650847" cy="2434387"/>
                </a:xfrm>
              </p:grpSpPr>
              <p:sp>
                <p:nvSpPr>
                  <p:cNvPr id="31" name="Shape 8">
                    <a:extLst>
                      <a:ext uri="{FF2B5EF4-FFF2-40B4-BE49-F238E27FC236}">
                        <a16:creationId xmlns:a16="http://schemas.microsoft.com/office/drawing/2014/main" id="{7E665467-1748-49DD-9FD6-0027D569F460}"/>
                      </a:ext>
                    </a:extLst>
                  </p:cNvPr>
                  <p:cNvSpPr/>
                  <p:nvPr/>
                </p:nvSpPr>
                <p:spPr>
                  <a:xfrm>
                    <a:off x="-574213" y="4960755"/>
                    <a:ext cx="6489500" cy="2434387"/>
                  </a:xfrm>
                  <a:prstGeom prst="roundRect">
                    <a:avLst>
                      <a:gd name="adj" fmla="val 7719"/>
                    </a:avLst>
                  </a:prstGeom>
                  <a:solidFill>
                    <a:schemeClr val="tx1"/>
                  </a:solidFill>
                  <a:ln w="7620">
                    <a:solidFill>
                      <a:schemeClr val="bg1">
                        <a:lumMod val="65000"/>
                      </a:schemeClr>
                    </a:solidFill>
                    <a:prstDash val="solid"/>
                  </a:ln>
                </p:spPr>
                <p:txBody>
                  <a:bodyPr/>
                  <a:lstStyle/>
                  <a:p>
                    <a:endParaRPr lang="ru-BY" dirty="0"/>
                  </a:p>
                </p:txBody>
              </p:sp>
              <p:sp>
                <p:nvSpPr>
                  <p:cNvPr id="33" name="Text 10">
                    <a:extLst>
                      <a:ext uri="{FF2B5EF4-FFF2-40B4-BE49-F238E27FC236}">
                        <a16:creationId xmlns:a16="http://schemas.microsoft.com/office/drawing/2014/main" id="{AAD29359-2483-405F-89D2-CD5B4005A08B}"/>
                      </a:ext>
                    </a:extLst>
                  </p:cNvPr>
                  <p:cNvSpPr/>
                  <p:nvPr/>
                </p:nvSpPr>
                <p:spPr>
                  <a:xfrm>
                    <a:off x="949708" y="5554666"/>
                    <a:ext cx="5126926" cy="746514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none" rtlCol="0" anchor="t"/>
                  <a:lstStyle/>
                  <a:p>
                    <a:pPr marL="0" indent="0" algn="l">
                      <a:lnSpc>
                        <a:spcPts val="2799"/>
                      </a:lnSpc>
                      <a:buNone/>
                    </a:pPr>
                    <a:r>
                      <a:rPr lang="ru-RU" sz="24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В</a:t>
                    </a:r>
                    <a:r>
                      <a:rPr lang="en-US" sz="24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озможность</a:t>
                    </a:r>
                    <a:r>
                      <a:rPr lang="en-US" sz="24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 </a:t>
                    </a:r>
                    <a:r>
                      <a:rPr lang="en-US" sz="24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заказа</a:t>
                    </a:r>
                    <a:r>
                      <a:rPr lang="en-US" sz="24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 и </a:t>
                    </a:r>
                    <a:endParaRPr lang="ru-RU" sz="2400" dirty="0">
                      <a:solidFill>
                        <a:srgbClr val="E5E0DF"/>
                      </a:solidFill>
                      <a:latin typeface="Barlow" pitchFamily="34" charset="0"/>
                      <a:ea typeface="Barlow" pitchFamily="34" charset="-122"/>
                      <a:cs typeface="Barlow" pitchFamily="34" charset="-120"/>
                    </a:endParaRPr>
                  </a:p>
                  <a:p>
                    <a:pPr marL="0" indent="0" algn="l">
                      <a:lnSpc>
                        <a:spcPts val="2799"/>
                      </a:lnSpc>
                      <a:buNone/>
                    </a:pPr>
                    <a:r>
                      <a:rPr lang="en-US" sz="24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доставки</a:t>
                    </a:r>
                    <a:r>
                      <a:rPr lang="en-US" sz="24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 в </a:t>
                    </a:r>
                    <a:r>
                      <a:rPr lang="en-US" sz="24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любую</a:t>
                    </a:r>
                    <a:r>
                      <a:rPr lang="en-US" sz="24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 </a:t>
                    </a:r>
                    <a:endParaRPr lang="ru-RU" sz="2400" dirty="0">
                      <a:solidFill>
                        <a:srgbClr val="E5E0DF"/>
                      </a:solidFill>
                      <a:latin typeface="Barlow" pitchFamily="34" charset="0"/>
                      <a:ea typeface="Barlow" pitchFamily="34" charset="-122"/>
                      <a:cs typeface="Barlow" pitchFamily="34" charset="-120"/>
                    </a:endParaRPr>
                  </a:p>
                  <a:p>
                    <a:pPr marL="0" indent="0" algn="l">
                      <a:lnSpc>
                        <a:spcPts val="2799"/>
                      </a:lnSpc>
                      <a:buNone/>
                    </a:pPr>
                    <a:r>
                      <a:rPr lang="en-US" sz="24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точку</a:t>
                    </a:r>
                    <a:r>
                      <a:rPr lang="en-US" sz="24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 </a:t>
                    </a:r>
                    <a:r>
                      <a:rPr lang="ru-RU" sz="24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страны, </a:t>
                    </a:r>
                  </a:p>
                  <a:p>
                    <a:pPr marL="0" indent="0" algn="l">
                      <a:lnSpc>
                        <a:spcPts val="2799"/>
                      </a:lnSpc>
                      <a:buNone/>
                    </a:pPr>
                    <a:r>
                      <a:rPr lang="ru-RU" sz="24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используя наш сайт </a:t>
                    </a:r>
                  </a:p>
                  <a:p>
                    <a:pPr marL="0" indent="0" algn="l">
                      <a:lnSpc>
                        <a:spcPts val="2799"/>
                      </a:lnSpc>
                      <a:buNone/>
                    </a:pPr>
                    <a:r>
                      <a:rPr lang="en-US" sz="24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musicbox.ru</a:t>
                    </a:r>
                    <a:endParaRPr lang="en-US" sz="2400" dirty="0"/>
                  </a:p>
                </p:txBody>
              </p:sp>
              <p:sp>
                <p:nvSpPr>
                  <p:cNvPr id="32" name="Text 9">
                    <a:extLst>
                      <a:ext uri="{FF2B5EF4-FFF2-40B4-BE49-F238E27FC236}">
                        <a16:creationId xmlns:a16="http://schemas.microsoft.com/office/drawing/2014/main" id="{74B1E7FD-FFDE-4B61-B264-46CDB6D98164}"/>
                      </a:ext>
                    </a:extLst>
                  </p:cNvPr>
                  <p:cNvSpPr/>
                  <p:nvPr/>
                </p:nvSpPr>
                <p:spPr>
                  <a:xfrm>
                    <a:off x="949708" y="5203981"/>
                    <a:ext cx="4369804" cy="347186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none" rtlCol="0" anchor="t"/>
                  <a:lstStyle/>
                  <a:p>
                    <a:pPr marL="0" indent="0" algn="l">
                      <a:lnSpc>
                        <a:spcPts val="2734"/>
                      </a:lnSpc>
                      <a:buNone/>
                    </a:pPr>
                    <a:r>
                      <a:rPr lang="ru-RU" sz="3600" b="1" dirty="0">
                        <a:solidFill>
                          <a:srgbClr val="FFFFF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Онлайн-заказ</a:t>
                    </a:r>
                    <a:endParaRPr lang="en-US" sz="3600" dirty="0"/>
                  </a:p>
                </p:txBody>
              </p:sp>
            </p:grpSp>
            <p:grpSp>
              <p:nvGrpSpPr>
                <p:cNvPr id="23" name="Группа 22">
                  <a:extLst>
                    <a:ext uri="{FF2B5EF4-FFF2-40B4-BE49-F238E27FC236}">
                      <a16:creationId xmlns:a16="http://schemas.microsoft.com/office/drawing/2014/main" id="{0B344E0A-3F19-4A57-85C6-F7ED0687267D}"/>
                    </a:ext>
                  </a:extLst>
                </p:cNvPr>
                <p:cNvGrpSpPr/>
                <p:nvPr/>
              </p:nvGrpSpPr>
              <p:grpSpPr>
                <a:xfrm>
                  <a:off x="5173117" y="2603216"/>
                  <a:ext cx="4493417" cy="2761043"/>
                  <a:chOff x="5597485" y="2574176"/>
                  <a:chExt cx="4542115" cy="3222158"/>
                </a:xfrm>
                <a:solidFill>
                  <a:srgbClr val="000000"/>
                </a:solidFill>
              </p:grpSpPr>
              <p:sp>
                <p:nvSpPr>
                  <p:cNvPr id="28" name="Shape 5">
                    <a:extLst>
                      <a:ext uri="{FF2B5EF4-FFF2-40B4-BE49-F238E27FC236}">
                        <a16:creationId xmlns:a16="http://schemas.microsoft.com/office/drawing/2014/main" id="{50337586-1838-46A1-B8E3-830EE04A1EDF}"/>
                      </a:ext>
                    </a:extLst>
                  </p:cNvPr>
                  <p:cNvSpPr/>
                  <p:nvPr/>
                </p:nvSpPr>
                <p:spPr>
                  <a:xfrm>
                    <a:off x="5597485" y="2574176"/>
                    <a:ext cx="4542115" cy="3222158"/>
                  </a:xfrm>
                  <a:prstGeom prst="roundRect">
                    <a:avLst>
                      <a:gd name="adj" fmla="val 3691"/>
                    </a:avLst>
                  </a:prstGeom>
                  <a:grpFill/>
                  <a:ln w="7620">
                    <a:solidFill>
                      <a:schemeClr val="bg1">
                        <a:lumMod val="65000"/>
                      </a:schemeClr>
                    </a:solidFill>
                    <a:prstDash val="solid"/>
                  </a:ln>
                </p:spPr>
              </p:sp>
              <p:sp>
                <p:nvSpPr>
                  <p:cNvPr id="29" name="Text 6">
                    <a:extLst>
                      <a:ext uri="{FF2B5EF4-FFF2-40B4-BE49-F238E27FC236}">
                        <a16:creationId xmlns:a16="http://schemas.microsoft.com/office/drawing/2014/main" id="{5A0EB1D4-BCD1-419E-85ED-F63F7FBB903A}"/>
                      </a:ext>
                    </a:extLst>
                  </p:cNvPr>
                  <p:cNvSpPr/>
                  <p:nvPr/>
                </p:nvSpPr>
                <p:spPr>
                  <a:xfrm>
                    <a:off x="6597034" y="2857525"/>
                    <a:ext cx="3539210" cy="800600"/>
                  </a:xfrm>
                  <a:prstGeom prst="rect">
                    <a:avLst/>
                  </a:prstGeom>
                  <a:grpFill/>
                  <a:ln/>
                </p:spPr>
                <p:txBody>
                  <a:bodyPr wrap="square" rtlCol="0" anchor="t"/>
                  <a:lstStyle/>
                  <a:p>
                    <a:pPr marL="0" indent="0" algn="l">
                      <a:lnSpc>
                        <a:spcPts val="3000"/>
                      </a:lnSpc>
                      <a:buNone/>
                    </a:pPr>
                    <a:r>
                      <a:rPr lang="ru-RU" sz="3600" b="1" dirty="0">
                        <a:solidFill>
                          <a:schemeClr val="bg1"/>
                        </a:solidFill>
                        <a:latin typeface="Barlow" panose="00000500000000000000" pitchFamily="2" charset="0"/>
                      </a:rPr>
                      <a:t>Удобное расположение</a:t>
                    </a:r>
                    <a:endParaRPr lang="en-US" sz="3600" b="1" dirty="0">
                      <a:solidFill>
                        <a:schemeClr val="bg1"/>
                      </a:solidFill>
                      <a:latin typeface="Barlow" panose="00000500000000000000" pitchFamily="2" charset="0"/>
                    </a:endParaRPr>
                  </a:p>
                </p:txBody>
              </p:sp>
              <p:sp>
                <p:nvSpPr>
                  <p:cNvPr id="30" name="Text 7">
                    <a:extLst>
                      <a:ext uri="{FF2B5EF4-FFF2-40B4-BE49-F238E27FC236}">
                        <a16:creationId xmlns:a16="http://schemas.microsoft.com/office/drawing/2014/main" id="{2C4161A9-6125-41AC-8F9E-CA0E87B1BCE3}"/>
                      </a:ext>
                    </a:extLst>
                  </p:cNvPr>
                  <p:cNvSpPr/>
                  <p:nvPr/>
                </p:nvSpPr>
                <p:spPr>
                  <a:xfrm>
                    <a:off x="6579886" y="3894126"/>
                    <a:ext cx="3228489" cy="1066206"/>
                  </a:xfrm>
                  <a:prstGeom prst="rect">
                    <a:avLst/>
                  </a:prstGeom>
                  <a:grpFill/>
                  <a:ln/>
                </p:spPr>
                <p:txBody>
                  <a:bodyPr wrap="square" rtlCol="0" anchor="t"/>
                  <a:lstStyle/>
                  <a:p>
                    <a:pPr marL="0" indent="0" algn="l">
                      <a:lnSpc>
                        <a:spcPts val="2799"/>
                      </a:lnSpc>
                      <a:buNone/>
                    </a:pPr>
                    <a:r>
                      <a:rPr lang="ru-RU" sz="24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Магазины расположены в городах по всей стране</a:t>
                    </a:r>
                    <a:endParaRPr lang="en-US" sz="2400" dirty="0"/>
                  </a:p>
                </p:txBody>
              </p:sp>
            </p:grpSp>
            <p:grpSp>
              <p:nvGrpSpPr>
                <p:cNvPr id="24" name="Группа 23">
                  <a:extLst>
                    <a:ext uri="{FF2B5EF4-FFF2-40B4-BE49-F238E27FC236}">
                      <a16:creationId xmlns:a16="http://schemas.microsoft.com/office/drawing/2014/main" id="{56193E2A-9CB5-4E64-AC15-CEE671EC6610}"/>
                    </a:ext>
                  </a:extLst>
                </p:cNvPr>
                <p:cNvGrpSpPr/>
                <p:nvPr/>
              </p:nvGrpSpPr>
              <p:grpSpPr>
                <a:xfrm>
                  <a:off x="5173116" y="5691654"/>
                  <a:ext cx="9299074" cy="1527507"/>
                  <a:chOff x="4034317" y="5413051"/>
                  <a:chExt cx="10316378" cy="1527507"/>
                </a:xfrm>
              </p:grpSpPr>
              <p:sp>
                <p:nvSpPr>
                  <p:cNvPr id="25" name="Shape 2">
                    <a:extLst>
                      <a:ext uri="{FF2B5EF4-FFF2-40B4-BE49-F238E27FC236}">
                        <a16:creationId xmlns:a16="http://schemas.microsoft.com/office/drawing/2014/main" id="{C3D1F416-4B9D-4EF0-866F-99ADE7CFA4DD}"/>
                      </a:ext>
                    </a:extLst>
                  </p:cNvPr>
                  <p:cNvSpPr/>
                  <p:nvPr/>
                </p:nvSpPr>
                <p:spPr>
                  <a:xfrm>
                    <a:off x="4034317" y="5413051"/>
                    <a:ext cx="10316378" cy="1527507"/>
                  </a:xfrm>
                  <a:prstGeom prst="roundRect">
                    <a:avLst>
                      <a:gd name="adj" fmla="val 3691"/>
                    </a:avLst>
                  </a:prstGeom>
                  <a:solidFill>
                    <a:srgbClr val="000000"/>
                  </a:solidFill>
                  <a:ln w="7620">
                    <a:solidFill>
                      <a:schemeClr val="bg1">
                        <a:lumMod val="65000"/>
                      </a:schemeClr>
                    </a:solidFill>
                    <a:prstDash val="solid"/>
                  </a:ln>
                </p:spPr>
                <p:txBody>
                  <a:bodyPr/>
                  <a:lstStyle/>
                  <a:p>
                    <a:endParaRPr lang="ru-BY" dirty="0">
                      <a:solidFill>
                        <a:srgbClr val="790709"/>
                      </a:solidFill>
                    </a:endParaRPr>
                  </a:p>
                </p:txBody>
              </p:sp>
              <p:sp>
                <p:nvSpPr>
                  <p:cNvPr id="26" name="Text 3">
                    <a:extLst>
                      <a:ext uri="{FF2B5EF4-FFF2-40B4-BE49-F238E27FC236}">
                        <a16:creationId xmlns:a16="http://schemas.microsoft.com/office/drawing/2014/main" id="{164941A1-AB42-406C-9C3B-E28480C1CAA1}"/>
                      </a:ext>
                    </a:extLst>
                  </p:cNvPr>
                  <p:cNvSpPr/>
                  <p:nvPr/>
                </p:nvSpPr>
                <p:spPr>
                  <a:xfrm>
                    <a:off x="5206670" y="5691093"/>
                    <a:ext cx="8777977" cy="551155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rtlCol="0" anchor="t"/>
                  <a:lstStyle/>
                  <a:p>
                    <a:pPr marL="0" indent="0" algn="l">
                      <a:lnSpc>
                        <a:spcPts val="2734"/>
                      </a:lnSpc>
                      <a:buNone/>
                    </a:pPr>
                    <a:r>
                      <a:rPr lang="ru-RU" sz="3600" b="1" dirty="0">
                        <a:solidFill>
                          <a:srgbClr val="FFFFF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Высокий уровень обслуживания</a:t>
                    </a:r>
                    <a:endParaRPr lang="en-US" sz="3600" dirty="0"/>
                  </a:p>
                </p:txBody>
              </p:sp>
              <p:sp>
                <p:nvSpPr>
                  <p:cNvPr id="27" name="Text 4">
                    <a:extLst>
                      <a:ext uri="{FF2B5EF4-FFF2-40B4-BE49-F238E27FC236}">
                        <a16:creationId xmlns:a16="http://schemas.microsoft.com/office/drawing/2014/main" id="{A95BBA22-FDCA-4B79-B706-7793DDFEE070}"/>
                      </a:ext>
                    </a:extLst>
                  </p:cNvPr>
                  <p:cNvSpPr/>
                  <p:nvPr/>
                </p:nvSpPr>
                <p:spPr>
                  <a:xfrm>
                    <a:off x="5206672" y="6150655"/>
                    <a:ext cx="8777976" cy="479124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rtlCol="0" anchor="t"/>
                  <a:lstStyle/>
                  <a:p>
                    <a:pPr marL="0" indent="0" algn="l">
                      <a:lnSpc>
                        <a:spcPts val="2799"/>
                      </a:lnSpc>
                      <a:buNone/>
                    </a:pPr>
                    <a:r>
                      <a:rPr lang="ru-RU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Компетентный и дружелюбный персонал </a:t>
                    </a:r>
                    <a:endParaRPr lang="en-US" sz="2400" dirty="0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</p:grpSp>
          </p:grpSp>
        </p:grpSp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126A51E0-3485-4602-BB7A-6CF02D19D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8655" y="3054843"/>
              <a:ext cx="913625" cy="913625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C263616F-6543-4F24-996A-84EF40B7C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80823" y="3181649"/>
              <a:ext cx="850159" cy="850159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7F9FD451-980D-476E-8A40-0292A3882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21582" y="6224093"/>
              <a:ext cx="751160" cy="751160"/>
            </a:xfrm>
            <a:prstGeom prst="rect">
              <a:avLst/>
            </a:prstGeom>
          </p:spPr>
        </p:pic>
      </p:grpSp>
      <p:pic>
        <p:nvPicPr>
          <p:cNvPr id="4104" name="Picture 8" descr="A guitarist stands out on stage, with a softly blurred background  amplifying. Vertical Mobile Wallpaper AI Generated 30467111 Stock Photo at  Vecteezy">
            <a:extLst>
              <a:ext uri="{FF2B5EF4-FFF2-40B4-BE49-F238E27FC236}">
                <a16:creationId xmlns:a16="http://schemas.microsoft.com/office/drawing/2014/main" id="{268490EA-9E38-4193-8F82-3DF10683C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2"/>
          <a:stretch/>
        </p:blipFill>
        <p:spPr bwMode="auto">
          <a:xfrm>
            <a:off x="-19472" y="13363"/>
            <a:ext cx="4224219" cy="821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53F1684-9945-49D0-84A9-EB393517F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1754" y="6652679"/>
            <a:ext cx="1808646" cy="15625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D47C3B1-BD9A-4DD4-B17C-F43A31BB5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95"/>
            <a:ext cx="14630400" cy="8229600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AD1C3E38-5056-4363-B017-8C2338044038}"/>
              </a:ext>
            </a:extLst>
          </p:cNvPr>
          <p:cNvGrpSpPr/>
          <p:nvPr/>
        </p:nvGrpSpPr>
        <p:grpSpPr>
          <a:xfrm>
            <a:off x="9394" y="0"/>
            <a:ext cx="14630400" cy="8229600"/>
            <a:chOff x="0" y="0"/>
            <a:chExt cx="14630400" cy="8229600"/>
          </a:xfrm>
        </p:grpSpPr>
        <p:sp>
          <p:nvSpPr>
            <p:cNvPr id="3" name="Shape 0"/>
            <p:cNvSpPr/>
            <p:nvPr/>
          </p:nvSpPr>
          <p:spPr>
            <a:xfrm>
              <a:off x="0" y="0"/>
              <a:ext cx="14630400" cy="8229600"/>
            </a:xfrm>
            <a:prstGeom prst="rect">
              <a:avLst/>
            </a:prstGeom>
            <a:solidFill>
              <a:srgbClr val="0C0C0C">
                <a:alpha val="75000"/>
              </a:srgbClr>
            </a:solidFill>
            <a:ln/>
          </p:spPr>
          <p:txBody>
            <a:bodyPr/>
            <a:lstStyle/>
            <a:p>
              <a:endParaRPr lang="ru-BY" dirty="0"/>
            </a:p>
          </p:txBody>
        </p:sp>
        <p:sp>
          <p:nvSpPr>
            <p:cNvPr id="5" name="Text 1"/>
            <p:cNvSpPr/>
            <p:nvPr/>
          </p:nvSpPr>
          <p:spPr>
            <a:xfrm>
              <a:off x="4978160" y="931971"/>
              <a:ext cx="5554980" cy="69437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5468"/>
                </a:lnSpc>
                <a:buNone/>
              </a:pPr>
              <a:r>
                <a:rPr lang="en-US" sz="5400" b="1" dirty="0">
                  <a:solidFill>
                    <a:schemeClr val="bg1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Акции и скидки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pic>
          <p:nvPicPr>
            <p:cNvPr id="6" name="Image 2" descr="preencoded.png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978160" y="1951146"/>
              <a:ext cx="1110972" cy="1777484"/>
            </a:xfrm>
            <a:prstGeom prst="rect">
              <a:avLst/>
            </a:prstGeom>
          </p:spPr>
        </p:pic>
        <p:sp>
          <p:nvSpPr>
            <p:cNvPr id="7" name="Text 2"/>
            <p:cNvSpPr/>
            <p:nvPr/>
          </p:nvSpPr>
          <p:spPr>
            <a:xfrm>
              <a:off x="6422389" y="2181770"/>
              <a:ext cx="3019901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34"/>
                </a:lnSpc>
                <a:buNone/>
              </a:pPr>
              <a:r>
                <a:rPr lang="en-US" sz="3600" b="1" dirty="0">
                  <a:solidFill>
                    <a:schemeClr val="bg1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Ежемесячные акции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 3"/>
            <p:cNvSpPr/>
            <p:nvPr/>
          </p:nvSpPr>
          <p:spPr>
            <a:xfrm>
              <a:off x="6422389" y="2615098"/>
              <a:ext cx="5699257" cy="3554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99"/>
                </a:lnSpc>
                <a:buNone/>
              </a:pPr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Специальные предложения на </a:t>
              </a:r>
              <a:r>
                <a:rPr lang="en-US" sz="2400" dirty="0" err="1">
                  <a:solidFill>
                    <a:schemeClr val="bg1">
                      <a:lumMod val="95000"/>
                    </a:schemeClr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самые</a:t>
              </a:r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</a:t>
              </a:r>
              <a:endParaRPr lang="ru-RU" sz="2400" dirty="0">
                <a:solidFill>
                  <a:schemeClr val="bg1">
                    <a:lumMod val="95000"/>
                  </a:schemeClr>
                </a:solidFill>
                <a:latin typeface="Barlow" pitchFamily="34" charset="0"/>
                <a:ea typeface="Barlow" pitchFamily="34" charset="-122"/>
                <a:cs typeface="Barlow" pitchFamily="34" charset="-120"/>
              </a:endParaRPr>
            </a:p>
            <a:p>
              <a:pPr marL="0" indent="0" algn="l">
                <a:lnSpc>
                  <a:spcPts val="2799"/>
                </a:lnSpc>
                <a:buNone/>
              </a:pPr>
              <a:r>
                <a:rPr lang="en-US" sz="2400" dirty="0" err="1">
                  <a:solidFill>
                    <a:schemeClr val="bg1">
                      <a:lumMod val="95000"/>
                    </a:schemeClr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популярные</a:t>
              </a:r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инструменты.</a:t>
              </a:r>
              <a:endParaRPr lang="en-US" sz="2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9" name="Image 3" descr="preencoded.png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978160" y="3737083"/>
              <a:ext cx="1110972" cy="1777484"/>
            </a:xfrm>
            <a:prstGeom prst="rect">
              <a:avLst/>
            </a:prstGeom>
          </p:spPr>
        </p:pic>
        <p:sp>
          <p:nvSpPr>
            <p:cNvPr id="10" name="Text 4"/>
            <p:cNvSpPr/>
            <p:nvPr/>
          </p:nvSpPr>
          <p:spPr>
            <a:xfrm>
              <a:off x="6422389" y="3959254"/>
              <a:ext cx="4948714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34"/>
                </a:lnSpc>
                <a:buNone/>
              </a:pPr>
              <a:r>
                <a:rPr lang="en-US" sz="3600" b="1" dirty="0">
                  <a:solidFill>
                    <a:schemeClr val="bg1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Скидки для постоянных клиентов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 5"/>
            <p:cNvSpPr/>
            <p:nvPr/>
          </p:nvSpPr>
          <p:spPr>
            <a:xfrm>
              <a:off x="6422389" y="4439671"/>
              <a:ext cx="7862173" cy="3554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99"/>
                </a:lnSpc>
                <a:buNone/>
              </a:pPr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Уникальные предложения для </a:t>
              </a:r>
              <a:r>
                <a:rPr lang="en-US" sz="2400" dirty="0" err="1">
                  <a:solidFill>
                    <a:schemeClr val="bg1">
                      <a:lumMod val="95000"/>
                    </a:schemeClr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наших</a:t>
              </a:r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</a:t>
              </a:r>
              <a:endParaRPr lang="ru-RU" sz="2400" dirty="0">
                <a:solidFill>
                  <a:schemeClr val="bg1">
                    <a:lumMod val="95000"/>
                  </a:schemeClr>
                </a:solidFill>
                <a:latin typeface="Barlow" pitchFamily="34" charset="0"/>
                <a:ea typeface="Barlow" pitchFamily="34" charset="-122"/>
                <a:cs typeface="Barlow" pitchFamily="34" charset="-120"/>
              </a:endParaRPr>
            </a:p>
            <a:p>
              <a:pPr marL="0" indent="0" algn="l">
                <a:lnSpc>
                  <a:spcPts val="2799"/>
                </a:lnSpc>
                <a:buNone/>
              </a:pPr>
              <a:r>
                <a:rPr lang="en-US" sz="2400" dirty="0" err="1">
                  <a:solidFill>
                    <a:schemeClr val="bg1">
                      <a:lumMod val="95000"/>
                    </a:schemeClr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постоянных</a:t>
              </a:r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покупателей.</a:t>
              </a:r>
              <a:endParaRPr lang="en-US" sz="2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2" name="Image 4" descr="preencoded.png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978160" y="5514567"/>
              <a:ext cx="1110972" cy="1777484"/>
            </a:xfrm>
            <a:prstGeom prst="rect">
              <a:avLst/>
            </a:prstGeom>
          </p:spPr>
        </p:pic>
        <p:sp>
          <p:nvSpPr>
            <p:cNvPr id="13" name="Text 6"/>
            <p:cNvSpPr/>
            <p:nvPr/>
          </p:nvSpPr>
          <p:spPr>
            <a:xfrm>
              <a:off x="6422389" y="5736738"/>
              <a:ext cx="3473053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34"/>
                </a:lnSpc>
                <a:buNone/>
              </a:pPr>
              <a:r>
                <a:rPr lang="en-US" sz="3600" b="1" dirty="0">
                  <a:solidFill>
                    <a:schemeClr val="bg1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Розыгрыши и конкурсы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 7"/>
            <p:cNvSpPr/>
            <p:nvPr/>
          </p:nvSpPr>
          <p:spPr>
            <a:xfrm>
              <a:off x="6422389" y="6217155"/>
              <a:ext cx="7862173" cy="3554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99"/>
                </a:lnSpc>
                <a:buNone/>
              </a:pPr>
              <a:r>
                <a:rPr lang="en-US" sz="2400" dirty="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Участвуйте, чтобы выиграть </a:t>
              </a:r>
              <a:r>
                <a:rPr lang="en-US" sz="2400" dirty="0" err="1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бесплатные</a:t>
              </a:r>
              <a:r>
                <a:rPr lang="en-US" sz="2400" dirty="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</a:t>
              </a:r>
              <a:endParaRPr lang="ru-RU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endParaRPr>
            </a:p>
            <a:p>
              <a:pPr marL="0" indent="0" algn="l">
                <a:lnSpc>
                  <a:spcPts val="2799"/>
                </a:lnSpc>
                <a:buNone/>
              </a:pPr>
              <a:r>
                <a:rPr lang="en-US" sz="2400" dirty="0" err="1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аксессуары</a:t>
              </a:r>
              <a:r>
                <a:rPr lang="en-US" sz="2400" dirty="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и оборудование.</a:t>
              </a:r>
              <a:endParaRPr lang="en-US" sz="2400" dirty="0"/>
            </a:p>
          </p:txBody>
        </p:sp>
      </p:grp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D8C492D-75B4-47BC-ABDE-D8278973E4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87389" y="911254"/>
            <a:ext cx="6096000" cy="6096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AC70832-5848-43C3-B2BD-1BF0FAF762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1754" y="6666365"/>
            <a:ext cx="1808646" cy="15625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476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404467"/>
            <a:ext cx="791372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Контакты и обратная связь</a:t>
            </a:r>
            <a:endParaRPr lang="en-US" sz="5400" dirty="0"/>
          </a:p>
        </p:txBody>
      </p:sp>
      <p:sp>
        <p:nvSpPr>
          <p:cNvPr id="5" name="Shape 2"/>
          <p:cNvSpPr/>
          <p:nvPr/>
        </p:nvSpPr>
        <p:spPr>
          <a:xfrm>
            <a:off x="2624376" y="3543181"/>
            <a:ext cx="9381649" cy="2281952"/>
          </a:xfrm>
          <a:prstGeom prst="roundRect">
            <a:avLst>
              <a:gd name="adj" fmla="val 43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631996" y="3550801"/>
            <a:ext cx="9365456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855238" y="3691652"/>
            <a:ext cx="267331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3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Телефон</a:t>
            </a:r>
            <a:endParaRPr lang="en-US" sz="3600" b="1" dirty="0"/>
          </a:p>
        </p:txBody>
      </p:sp>
      <p:sp>
        <p:nvSpPr>
          <p:cNvPr id="8" name="Text 5"/>
          <p:cNvSpPr/>
          <p:nvPr/>
        </p:nvSpPr>
        <p:spPr>
          <a:xfrm>
            <a:off x="5980509" y="3691652"/>
            <a:ext cx="26695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3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Почта</a:t>
            </a:r>
            <a:endParaRPr lang="en-US" sz="3600" b="1" dirty="0"/>
          </a:p>
        </p:txBody>
      </p:sp>
      <p:sp>
        <p:nvSpPr>
          <p:cNvPr id="9" name="Text 6"/>
          <p:cNvSpPr/>
          <p:nvPr/>
        </p:nvSpPr>
        <p:spPr>
          <a:xfrm>
            <a:off x="9101971" y="3691652"/>
            <a:ext cx="267331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40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Адрес</a:t>
            </a:r>
            <a:endParaRPr lang="en-US" sz="4000" b="1" dirty="0"/>
          </a:p>
        </p:txBody>
      </p:sp>
      <p:sp>
        <p:nvSpPr>
          <p:cNvPr id="10" name="Shape 7"/>
          <p:cNvSpPr/>
          <p:nvPr/>
        </p:nvSpPr>
        <p:spPr>
          <a:xfrm>
            <a:off x="2631996" y="4187904"/>
            <a:ext cx="9365456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2855238" y="4328755"/>
            <a:ext cx="267331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+375 (12) 234-56-78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5980509" y="4328755"/>
            <a:ext cx="26695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info@musicbox.ru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9101971" y="4328755"/>
            <a:ext cx="267331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г. </a:t>
            </a:r>
            <a:r>
              <a:rPr lang="ru-RU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Минск</a:t>
            </a:r>
            <a:r>
              <a:rPr lang="en-US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ул. Профсоюзная, 89</a:t>
            </a:r>
            <a:endParaRPr lang="en-US" sz="2400" dirty="0"/>
          </a:p>
        </p:txBody>
      </p:sp>
      <p:sp>
        <p:nvSpPr>
          <p:cNvPr id="14" name="Shape 11"/>
          <p:cNvSpPr/>
          <p:nvPr/>
        </p:nvSpPr>
        <p:spPr>
          <a:xfrm>
            <a:off x="2631996" y="5180409"/>
            <a:ext cx="9365456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2855238" y="5321260"/>
            <a:ext cx="267331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3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Сайт</a:t>
            </a:r>
            <a:endParaRPr lang="en-US" sz="3600" b="1" dirty="0"/>
          </a:p>
        </p:txBody>
      </p:sp>
      <p:sp>
        <p:nvSpPr>
          <p:cNvPr id="16" name="Text 13"/>
          <p:cNvSpPr/>
          <p:nvPr/>
        </p:nvSpPr>
        <p:spPr>
          <a:xfrm>
            <a:off x="5980390" y="5269348"/>
            <a:ext cx="579477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www.musicbox.ru</a:t>
            </a:r>
            <a:endParaRPr lang="en-US" sz="2400" dirty="0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F1E5154-F8E8-41FD-945A-3A80EE951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1754" y="6666365"/>
            <a:ext cx="1808646" cy="15625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284</Words>
  <Application>Microsoft Office PowerPoint</Application>
  <PresentationFormat>Произвольный</PresentationFormat>
  <Paragraphs>78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Barlow</vt:lpstr>
      <vt:lpstr>Barlow, sans-serif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Artyom P</cp:lastModifiedBy>
  <cp:revision>52</cp:revision>
  <dcterms:created xsi:type="dcterms:W3CDTF">2024-02-29T09:12:44Z</dcterms:created>
  <dcterms:modified xsi:type="dcterms:W3CDTF">2024-03-01T17:21:49Z</dcterms:modified>
</cp:coreProperties>
</file>